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95" r:id="rId3"/>
    <p:sldId id="277" r:id="rId4"/>
    <p:sldId id="274" r:id="rId5"/>
    <p:sldId id="258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6" r:id="rId14"/>
    <p:sldId id="292" r:id="rId15"/>
    <p:sldId id="291" r:id="rId16"/>
  </p:sldIdLst>
  <p:sldSz cx="11080750" cy="6840538"/>
  <p:notesSz cx="6797675" cy="9926638"/>
  <p:defaultTextStyle>
    <a:defPPr>
      <a:defRPr lang="pt-BR"/>
    </a:defPPr>
    <a:lvl1pPr marL="0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1pPr>
    <a:lvl2pPr marL="430088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2pPr>
    <a:lvl3pPr marL="860176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3pPr>
    <a:lvl4pPr marL="1290264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4pPr>
    <a:lvl5pPr marL="1720352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5pPr>
    <a:lvl6pPr marL="2150440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6pPr>
    <a:lvl7pPr marL="2580528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7pPr>
    <a:lvl8pPr marL="3010616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8pPr>
    <a:lvl9pPr marL="3440704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A98C"/>
    <a:srgbClr val="506A78"/>
    <a:srgbClr val="354F52"/>
    <a:srgbClr val="183C47"/>
    <a:srgbClr val="96E6B3"/>
    <a:srgbClr val="52D681"/>
    <a:srgbClr val="C5E0B4"/>
    <a:srgbClr val="94CF92"/>
    <a:srgbClr val="AEC6B3"/>
    <a:srgbClr val="5078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5196" autoAdjust="0"/>
  </p:normalViewPr>
  <p:slideViewPr>
    <p:cSldViewPr snapToGrid="0">
      <p:cViewPr varScale="1">
        <p:scale>
          <a:sx n="81" d="100"/>
          <a:sy n="81" d="100"/>
        </p:scale>
        <p:origin x="9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506A78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506A7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48B-4CE2-A0E5-7BFE11D489BC}"/>
              </c:ext>
            </c:extLst>
          </c:dPt>
          <c:dPt>
            <c:idx val="7"/>
            <c:invertIfNegative val="0"/>
            <c:bubble3D val="0"/>
            <c:spPr>
              <a:solidFill>
                <a:srgbClr val="183C47"/>
              </a:solidFill>
              <a:ln>
                <a:solidFill>
                  <a:srgbClr val="354F5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AEB-4415-BC02-390B5E4BFE4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Plan1!$A$2:$A$9</c:f>
              <c:strCache>
                <c:ptCount val="8"/>
                <c:pt idx="0">
                  <c:v>RDA</c:v>
                </c:pt>
                <c:pt idx="1">
                  <c:v>Anuidade</c:v>
                </c:pt>
                <c:pt idx="2">
                  <c:v>Fiscalização</c:v>
                </c:pt>
                <c:pt idx="3">
                  <c:v>Atendimento</c:v>
                </c:pt>
                <c:pt idx="4">
                  <c:v>Geral (OUVIDORIA)</c:v>
                </c:pt>
                <c:pt idx="5">
                  <c:v>RRT</c:v>
                </c:pt>
                <c:pt idx="6">
                  <c:v>Suporte</c:v>
                </c:pt>
                <c:pt idx="7">
                  <c:v>Eleições</c:v>
                </c:pt>
              </c:strCache>
            </c:strRef>
          </c:cat>
          <c:val>
            <c:numRef>
              <c:f>Plan1!$B$2:$B$9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7</c:v>
                </c:pt>
                <c:pt idx="7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6F-49E1-9D48-A89A16666A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8326848"/>
        <c:axId val="444503200"/>
      </c:barChart>
      <c:valAx>
        <c:axId val="4445032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8326848"/>
        <c:crosses val="autoZero"/>
        <c:crossBetween val="between"/>
      </c:valAx>
      <c:catAx>
        <c:axId val="1883268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4445032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50787C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54F52"/>
              </a:solidFill>
              <a:ln>
                <a:solidFill>
                  <a:srgbClr val="354F5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C37-4288-A2D5-DD41C341FB2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</c:f>
              <c:strCache>
                <c:ptCount val="1"/>
                <c:pt idx="0">
                  <c:v>Assuntos Gerais</c:v>
                </c:pt>
              </c:strCache>
            </c:strRef>
          </c:cat>
          <c:val>
            <c:numRef>
              <c:f>Plan1!$B$2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A7-4625-84A5-FCF176E9F1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8330208"/>
        <c:axId val="188329648"/>
      </c:barChart>
      <c:valAx>
        <c:axId val="1883296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8330208"/>
        <c:crosses val="autoZero"/>
        <c:crossBetween val="between"/>
      </c:valAx>
      <c:catAx>
        <c:axId val="1883302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1883296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6C9C8F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F86-414B-B2BD-BC6A38ED79A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Plan1!$A$2:$A$4</c:f>
              <c:strCache>
                <c:ptCount val="3"/>
                <c:pt idx="0">
                  <c:v>RRT</c:v>
                </c:pt>
                <c:pt idx="1">
                  <c:v>Assuntos Gerais</c:v>
                </c:pt>
                <c:pt idx="2">
                  <c:v>Eleição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26-4817-98D9-8C956C16B8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35187552"/>
        <c:axId val="335186992"/>
      </c:barChart>
      <c:valAx>
        <c:axId val="3351869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35187552"/>
        <c:crosses val="autoZero"/>
        <c:crossBetween val="between"/>
      </c:valAx>
      <c:catAx>
        <c:axId val="3351875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3351869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AEC6B3"/>
            </a:solidFill>
            <a:ln>
              <a:solidFill>
                <a:srgbClr val="AEC6B3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AEC6B3"/>
              </a:solidFill>
              <a:ln>
                <a:solidFill>
                  <a:srgbClr val="AEC6B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19B-4256-B8EB-16BEACEC81C2}"/>
              </c:ext>
            </c:extLst>
          </c:dPt>
          <c:dPt>
            <c:idx val="1"/>
            <c:invertIfNegative val="0"/>
            <c:bubble3D val="0"/>
            <c:spPr>
              <a:solidFill>
                <a:srgbClr val="AEC6B3"/>
              </a:solidFill>
              <a:ln>
                <a:solidFill>
                  <a:srgbClr val="AEC6B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55E-4B4B-9DCA-86A9FCC52CFD}"/>
              </c:ext>
            </c:extLst>
          </c:dPt>
          <c:dPt>
            <c:idx val="3"/>
            <c:invertIfNegative val="0"/>
            <c:bubble3D val="0"/>
            <c:spPr>
              <a:solidFill>
                <a:srgbClr val="84A98C"/>
              </a:solidFill>
              <a:ln>
                <a:solidFill>
                  <a:srgbClr val="84A98C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53C-49A2-BBAE-1741A76587A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Plan1!$A$2:$A$5</c:f>
              <c:strCache>
                <c:ptCount val="4"/>
                <c:pt idx="0">
                  <c:v>Contra Leigo</c:v>
                </c:pt>
                <c:pt idx="1">
                  <c:v>Contra Arquiteto</c:v>
                </c:pt>
                <c:pt idx="2">
                  <c:v>Eleições</c:v>
                </c:pt>
                <c:pt idx="3">
                  <c:v>Contra o CAU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848-496B-948B-7EA7B3BE06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37285712"/>
        <c:axId val="104300384"/>
      </c:barChart>
      <c:valAx>
        <c:axId val="1043003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7285712"/>
        <c:crosses val="autoZero"/>
        <c:crossBetween val="between"/>
      </c:valAx>
      <c:catAx>
        <c:axId val="4372857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1043003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486781572803683"/>
          <c:y val="7.136388601917118E-2"/>
          <c:w val="0.28750167098642593"/>
          <c:h val="0.74430721693010982"/>
        </c:manualLayout>
      </c:layout>
      <c:doughnut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Vendas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2F3E4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C2D-43EB-B824-2E02094F8D61}"/>
              </c:ext>
            </c:extLst>
          </c:dPt>
          <c:dPt>
            <c:idx val="1"/>
            <c:bubble3D val="0"/>
            <c:spPr>
              <a:solidFill>
                <a:srgbClr val="354F5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C2D-43EB-B824-2E02094F8D61}"/>
              </c:ext>
            </c:extLst>
          </c:dPt>
          <c:dPt>
            <c:idx val="2"/>
            <c:bubble3D val="0"/>
            <c:spPr>
              <a:solidFill>
                <a:srgbClr val="52796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C2D-43EB-B824-2E02094F8D61}"/>
              </c:ext>
            </c:extLst>
          </c:dPt>
          <c:dPt>
            <c:idx val="3"/>
            <c:bubble3D val="0"/>
            <c:spPr>
              <a:solidFill>
                <a:srgbClr val="84A98C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C2D-43EB-B824-2E02094F8D61}"/>
              </c:ext>
            </c:extLst>
          </c:dPt>
          <c:dPt>
            <c:idx val="4"/>
            <c:bubble3D val="0"/>
            <c:spPr>
              <a:solidFill>
                <a:srgbClr val="96E6B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C2D-43EB-B824-2E02094F8D61}"/>
              </c:ext>
            </c:extLst>
          </c:dPt>
          <c:dPt>
            <c:idx val="5"/>
            <c:bubble3D val="0"/>
            <c:spPr>
              <a:solidFill>
                <a:srgbClr val="94CF9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C2D-43EB-B824-2E02094F8D61}"/>
              </c:ext>
            </c:extLst>
          </c:dPt>
          <c:dPt>
            <c:idx val="6"/>
            <c:bubble3D val="0"/>
            <c:spPr>
              <a:solidFill>
                <a:srgbClr val="96E8C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C2D-43EB-B824-2E02094F8D6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8C2D-43EB-B824-2E02094F8D61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8C2D-43EB-B824-2E02094F8D61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8C2D-43EB-B824-2E02094F8D61}"/>
                </c:ext>
              </c:extLst>
            </c:dLbl>
            <c:dLbl>
              <c:idx val="5"/>
              <c:layout>
                <c:manualLayout>
                  <c:x val="-8.0206446426596655E-3"/>
                  <c:y val="-5.041725591883173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C2D-43EB-B824-2E02094F8D61}"/>
                </c:ext>
              </c:extLst>
            </c:dLbl>
            <c:dLbl>
              <c:idx val="6"/>
              <c:layout>
                <c:manualLayout>
                  <c:x val="1.7138322316160082E-6"/>
                  <c:y val="5.931441872803704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C2D-43EB-B824-2E02094F8D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Plan1!$A$2:$A$8</c:f>
              <c:strCache>
                <c:ptCount val="7"/>
                <c:pt idx="0">
                  <c:v>Reclamação</c:v>
                </c:pt>
                <c:pt idx="1">
                  <c:v>Informação</c:v>
                </c:pt>
                <c:pt idx="2">
                  <c:v>Solicitação </c:v>
                </c:pt>
                <c:pt idx="3">
                  <c:v>Denúncia</c:v>
                </c:pt>
                <c:pt idx="4">
                  <c:v>Sugestão</c:v>
                </c:pt>
                <c:pt idx="5">
                  <c:v>Elogios </c:v>
                </c:pt>
                <c:pt idx="6">
                  <c:v>Diversos</c:v>
                </c:pt>
              </c:strCache>
            </c:strRef>
          </c:cat>
          <c:val>
            <c:numRef>
              <c:f>Plan1!$B$2:$B$8</c:f>
              <c:numCache>
                <c:formatCode>General</c:formatCode>
                <c:ptCount val="7"/>
                <c:pt idx="0">
                  <c:v>53</c:v>
                </c:pt>
                <c:pt idx="1">
                  <c:v>1</c:v>
                </c:pt>
                <c:pt idx="2">
                  <c:v>6</c:v>
                </c:pt>
                <c:pt idx="3">
                  <c:v>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C2D-43EB-B824-2E02094F8D6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355711291791121"/>
          <c:y val="0.90463152201732555"/>
          <c:w val="0.69288568396248118"/>
          <c:h val="6.8676989555057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298489307749515"/>
          <c:y val="6.1507598014600325E-2"/>
          <c:w val="0.532212218464999"/>
          <c:h val="0.8771754322796586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Estados</c:v>
                </c:pt>
              </c:strCache>
            </c:strRef>
          </c:tx>
          <c:spPr>
            <a:solidFill>
              <a:srgbClr val="00697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F5D-45EA-8ACC-141046BF1367}"/>
              </c:ext>
            </c:extLst>
          </c:dPt>
          <c:dPt>
            <c:idx val="2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F5D-45EA-8ACC-141046BF1367}"/>
              </c:ext>
            </c:extLst>
          </c:dPt>
          <c:dPt>
            <c:idx val="3"/>
            <c:invertIfNegative val="0"/>
            <c:bubble3D val="0"/>
            <c:spPr>
              <a:solidFill>
                <a:srgbClr val="94CF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F5D-45EA-8ACC-141046BF1367}"/>
              </c:ext>
            </c:extLst>
          </c:dPt>
          <c:dPt>
            <c:idx val="5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F5D-45EA-8ACC-141046BF1367}"/>
              </c:ext>
            </c:extLst>
          </c:dPt>
          <c:dPt>
            <c:idx val="6"/>
            <c:invertIfNegative val="0"/>
            <c:bubble3D val="0"/>
            <c:spPr>
              <a:solidFill>
                <a:srgbClr val="94CF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F5D-45EA-8ACC-141046BF1367}"/>
              </c:ext>
            </c:extLst>
          </c:dPt>
          <c:dPt>
            <c:idx val="8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F5D-45EA-8ACC-141046BF1367}"/>
              </c:ext>
            </c:extLst>
          </c:dPt>
          <c:dPt>
            <c:idx val="9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F5D-45EA-8ACC-141046BF1367}"/>
              </c:ext>
            </c:extLst>
          </c:dPt>
          <c:dPt>
            <c:idx val="10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0F5D-45EA-8ACC-141046BF1367}"/>
              </c:ext>
            </c:extLst>
          </c:dPt>
          <c:dPt>
            <c:idx val="11"/>
            <c:invertIfNegative val="0"/>
            <c:bubble3D val="0"/>
            <c:spPr>
              <a:solidFill>
                <a:srgbClr val="94CF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0F5D-45EA-8ACC-141046BF1367}"/>
              </c:ext>
            </c:extLst>
          </c:dPt>
          <c:dPt>
            <c:idx val="12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0F5D-45EA-8ACC-141046BF1367}"/>
              </c:ext>
            </c:extLst>
          </c:dPt>
          <c:dPt>
            <c:idx val="13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0F5D-45EA-8ACC-141046BF1367}"/>
              </c:ext>
            </c:extLst>
          </c:dPt>
          <c:dPt>
            <c:idx val="14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0F5D-45EA-8ACC-141046BF1367}"/>
              </c:ext>
            </c:extLst>
          </c:dPt>
          <c:dPt>
            <c:idx val="15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0F5D-45EA-8ACC-141046BF1367}"/>
              </c:ext>
            </c:extLst>
          </c:dPt>
          <c:dPt>
            <c:idx val="16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0F5D-45EA-8ACC-141046BF1367}"/>
              </c:ext>
            </c:extLst>
          </c:dPt>
          <c:dPt>
            <c:idx val="17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0F5D-45EA-8ACC-141046BF1367}"/>
              </c:ext>
            </c:extLst>
          </c:dPt>
          <c:dPt>
            <c:idx val="19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0F5D-45EA-8ACC-141046BF1367}"/>
              </c:ext>
            </c:extLst>
          </c:dPt>
          <c:dPt>
            <c:idx val="20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0F5D-45EA-8ACC-141046BF1367}"/>
              </c:ext>
            </c:extLst>
          </c:dPt>
          <c:dPt>
            <c:idx val="21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0F5D-45EA-8ACC-141046BF1367}"/>
              </c:ext>
            </c:extLst>
          </c:dPt>
          <c:dPt>
            <c:idx val="22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0F5D-45EA-8ACC-141046BF1367}"/>
              </c:ext>
            </c:extLst>
          </c:dPt>
          <c:dPt>
            <c:idx val="25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0F5D-45EA-8ACC-141046BF1367}"/>
              </c:ext>
            </c:extLst>
          </c:dPt>
          <c:dPt>
            <c:idx val="26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0F5D-45EA-8ACC-141046BF136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Plan1!$A$2:$A$28</c:f>
              <c:strCache>
                <c:ptCount val="27"/>
                <c:pt idx="0">
                  <c:v>Tocantins</c:v>
                </c:pt>
                <c:pt idx="1">
                  <c:v>Sergipe</c:v>
                </c:pt>
                <c:pt idx="2">
                  <c:v>São Paulo </c:v>
                </c:pt>
                <c:pt idx="3">
                  <c:v>Santa Catarina</c:v>
                </c:pt>
                <c:pt idx="4">
                  <c:v>Roraima </c:v>
                </c:pt>
                <c:pt idx="5">
                  <c:v>Rondônia</c:v>
                </c:pt>
                <c:pt idx="6">
                  <c:v>Rio Grande do Sul </c:v>
                </c:pt>
                <c:pt idx="7">
                  <c:v>Rio Grande do Norte</c:v>
                </c:pt>
                <c:pt idx="8">
                  <c:v>Rio de Janeiro</c:v>
                </c:pt>
                <c:pt idx="9">
                  <c:v>Piauí</c:v>
                </c:pt>
                <c:pt idx="10">
                  <c:v>Pernambuco</c:v>
                </c:pt>
                <c:pt idx="11">
                  <c:v>Paraná</c:v>
                </c:pt>
                <c:pt idx="12">
                  <c:v>Paraíba</c:v>
                </c:pt>
                <c:pt idx="13">
                  <c:v>Pará</c:v>
                </c:pt>
                <c:pt idx="14">
                  <c:v>Minas Gerais</c:v>
                </c:pt>
                <c:pt idx="15">
                  <c:v>Mato Grosso do Sul</c:v>
                </c:pt>
                <c:pt idx="16">
                  <c:v>Mato Grosso</c:v>
                </c:pt>
                <c:pt idx="17">
                  <c:v>Maranhão </c:v>
                </c:pt>
                <c:pt idx="18">
                  <c:v>Goiás</c:v>
                </c:pt>
                <c:pt idx="19">
                  <c:v>Espirito Santo </c:v>
                </c:pt>
                <c:pt idx="20">
                  <c:v>Distrito Federal</c:v>
                </c:pt>
                <c:pt idx="21">
                  <c:v>Ceará</c:v>
                </c:pt>
                <c:pt idx="22">
                  <c:v>Bahia </c:v>
                </c:pt>
                <c:pt idx="23">
                  <c:v>Amazonas </c:v>
                </c:pt>
                <c:pt idx="24">
                  <c:v>Amapá</c:v>
                </c:pt>
                <c:pt idx="25">
                  <c:v>Alagoas</c:v>
                </c:pt>
                <c:pt idx="26">
                  <c:v>Acre </c:v>
                </c:pt>
              </c:strCache>
            </c:strRef>
          </c:cat>
          <c:val>
            <c:numRef>
              <c:f>Plan1!$B$2:$B$28</c:f>
              <c:numCache>
                <c:formatCode>General</c:formatCode>
                <c:ptCount val="27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8</c:v>
                </c:pt>
                <c:pt idx="4">
                  <c:v>0</c:v>
                </c:pt>
                <c:pt idx="5">
                  <c:v>0</c:v>
                </c:pt>
                <c:pt idx="6">
                  <c:v>7</c:v>
                </c:pt>
                <c:pt idx="7">
                  <c:v>0</c:v>
                </c:pt>
                <c:pt idx="8">
                  <c:v>13</c:v>
                </c:pt>
                <c:pt idx="9">
                  <c:v>1</c:v>
                </c:pt>
                <c:pt idx="10">
                  <c:v>5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</c:v>
                </c:pt>
                <c:pt idx="17">
                  <c:v>1</c:v>
                </c:pt>
                <c:pt idx="18">
                  <c:v>2</c:v>
                </c:pt>
                <c:pt idx="19">
                  <c:v>3</c:v>
                </c:pt>
                <c:pt idx="20">
                  <c:v>7</c:v>
                </c:pt>
                <c:pt idx="21">
                  <c:v>4</c:v>
                </c:pt>
                <c:pt idx="22">
                  <c:v>7</c:v>
                </c:pt>
                <c:pt idx="23">
                  <c:v>1</c:v>
                </c:pt>
                <c:pt idx="24">
                  <c:v>1</c:v>
                </c:pt>
                <c:pt idx="25">
                  <c:v>0</c:v>
                </c:pt>
                <c:pt idx="2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A-0F5D-45EA-8ACC-141046BF13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334472992"/>
        <c:axId val="354580096"/>
      </c:barChart>
      <c:valAx>
        <c:axId val="3545800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34472992"/>
        <c:crosses val="autoZero"/>
        <c:crossBetween val="between"/>
      </c:valAx>
      <c:catAx>
        <c:axId val="3344729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354580096"/>
        <c:crosses val="autoZero"/>
        <c:auto val="1"/>
        <c:lblAlgn val="l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Century Gothic" panose="020B0502020202020204" pitchFamily="34" charset="0"/>
        </a:defRPr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C17B5-58CF-4A5F-ABC8-C50A10660C8B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241425"/>
            <a:ext cx="54229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B3BF1-4D54-4460-9763-11986F514D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12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1pPr>
    <a:lvl2pPr marL="430088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2pPr>
    <a:lvl3pPr marL="860176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3pPr>
    <a:lvl4pPr marL="1290264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4pPr>
    <a:lvl5pPr marL="1720352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5pPr>
    <a:lvl6pPr marL="2150440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6pPr>
    <a:lvl7pPr marL="2580528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7pPr>
    <a:lvl8pPr marL="3010616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8pPr>
    <a:lvl9pPr marL="3440704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094" y="1119505"/>
            <a:ext cx="8310563" cy="2381521"/>
          </a:xfrm>
        </p:spPr>
        <p:txBody>
          <a:bodyPr anchor="b"/>
          <a:lstStyle>
            <a:lvl1pPr algn="ctr">
              <a:defRPr sz="545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094" y="3592866"/>
            <a:ext cx="8310563" cy="1651546"/>
          </a:xfrm>
        </p:spPr>
        <p:txBody>
          <a:bodyPr/>
          <a:lstStyle>
            <a:lvl1pPr marL="0" indent="0" algn="ctr">
              <a:buNone/>
              <a:defRPr sz="2181"/>
            </a:lvl1pPr>
            <a:lvl2pPr marL="415549" indent="0" algn="ctr">
              <a:buNone/>
              <a:defRPr sz="1818"/>
            </a:lvl2pPr>
            <a:lvl3pPr marL="831098" indent="0" algn="ctr">
              <a:buNone/>
              <a:defRPr sz="1636"/>
            </a:lvl3pPr>
            <a:lvl4pPr marL="1246647" indent="0" algn="ctr">
              <a:buNone/>
              <a:defRPr sz="1454"/>
            </a:lvl4pPr>
            <a:lvl5pPr marL="1662196" indent="0" algn="ctr">
              <a:buNone/>
              <a:defRPr sz="1454"/>
            </a:lvl5pPr>
            <a:lvl6pPr marL="2077745" indent="0" algn="ctr">
              <a:buNone/>
              <a:defRPr sz="1454"/>
            </a:lvl6pPr>
            <a:lvl7pPr marL="2493294" indent="0" algn="ctr">
              <a:buNone/>
              <a:defRPr sz="1454"/>
            </a:lvl7pPr>
            <a:lvl8pPr marL="2908844" indent="0" algn="ctr">
              <a:buNone/>
              <a:defRPr sz="1454"/>
            </a:lvl8pPr>
            <a:lvl9pPr marL="3324393" indent="0" algn="ctr">
              <a:buNone/>
              <a:defRPr sz="1454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8761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528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29662" y="364195"/>
            <a:ext cx="2389287" cy="579704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1801" y="364195"/>
            <a:ext cx="7029351" cy="579704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469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336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030" y="1705385"/>
            <a:ext cx="9557147" cy="2845473"/>
          </a:xfrm>
        </p:spPr>
        <p:txBody>
          <a:bodyPr anchor="b"/>
          <a:lstStyle>
            <a:lvl1pPr>
              <a:defRPr sz="545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6030" y="4577778"/>
            <a:ext cx="9557147" cy="1496367"/>
          </a:xfrm>
        </p:spPr>
        <p:txBody>
          <a:bodyPr/>
          <a:lstStyle>
            <a:lvl1pPr marL="0" indent="0">
              <a:buNone/>
              <a:defRPr sz="2181">
                <a:solidFill>
                  <a:schemeClr val="tx1">
                    <a:tint val="75000"/>
                  </a:schemeClr>
                </a:solidFill>
              </a:defRPr>
            </a:lvl1pPr>
            <a:lvl2pPr marL="415549" indent="0">
              <a:buNone/>
              <a:defRPr sz="1818">
                <a:solidFill>
                  <a:schemeClr val="tx1">
                    <a:tint val="75000"/>
                  </a:schemeClr>
                </a:solidFill>
              </a:defRPr>
            </a:lvl2pPr>
            <a:lvl3pPr marL="831098" indent="0">
              <a:buNone/>
              <a:defRPr sz="1636">
                <a:solidFill>
                  <a:schemeClr val="tx1">
                    <a:tint val="75000"/>
                  </a:schemeClr>
                </a:solidFill>
              </a:defRPr>
            </a:lvl3pPr>
            <a:lvl4pPr marL="1246647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4pPr>
            <a:lvl5pPr marL="1662196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5pPr>
            <a:lvl6pPr marL="2077745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6pPr>
            <a:lvl7pPr marL="2493294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7pPr>
            <a:lvl8pPr marL="2908844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8pPr>
            <a:lvl9pPr marL="3324393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1486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1801" y="1820976"/>
            <a:ext cx="4709319" cy="434025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9630" y="1820976"/>
            <a:ext cx="4709319" cy="434025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912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45" y="364196"/>
            <a:ext cx="9557147" cy="132218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3245" y="1676882"/>
            <a:ext cx="4687676" cy="821814"/>
          </a:xfrm>
        </p:spPr>
        <p:txBody>
          <a:bodyPr anchor="b"/>
          <a:lstStyle>
            <a:lvl1pPr marL="0" indent="0">
              <a:buNone/>
              <a:defRPr sz="2181" b="1"/>
            </a:lvl1pPr>
            <a:lvl2pPr marL="415549" indent="0">
              <a:buNone/>
              <a:defRPr sz="1818" b="1"/>
            </a:lvl2pPr>
            <a:lvl3pPr marL="831098" indent="0">
              <a:buNone/>
              <a:defRPr sz="1636" b="1"/>
            </a:lvl3pPr>
            <a:lvl4pPr marL="1246647" indent="0">
              <a:buNone/>
              <a:defRPr sz="1454" b="1"/>
            </a:lvl4pPr>
            <a:lvl5pPr marL="1662196" indent="0">
              <a:buNone/>
              <a:defRPr sz="1454" b="1"/>
            </a:lvl5pPr>
            <a:lvl6pPr marL="2077745" indent="0">
              <a:buNone/>
              <a:defRPr sz="1454" b="1"/>
            </a:lvl6pPr>
            <a:lvl7pPr marL="2493294" indent="0">
              <a:buNone/>
              <a:defRPr sz="1454" b="1"/>
            </a:lvl7pPr>
            <a:lvl8pPr marL="2908844" indent="0">
              <a:buNone/>
              <a:defRPr sz="1454" b="1"/>
            </a:lvl8pPr>
            <a:lvl9pPr marL="3324393" indent="0">
              <a:buNone/>
              <a:defRPr sz="1454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3245" y="2498697"/>
            <a:ext cx="4687676" cy="367520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09630" y="1676882"/>
            <a:ext cx="4710762" cy="821814"/>
          </a:xfrm>
        </p:spPr>
        <p:txBody>
          <a:bodyPr anchor="b"/>
          <a:lstStyle>
            <a:lvl1pPr marL="0" indent="0">
              <a:buNone/>
              <a:defRPr sz="2181" b="1"/>
            </a:lvl1pPr>
            <a:lvl2pPr marL="415549" indent="0">
              <a:buNone/>
              <a:defRPr sz="1818" b="1"/>
            </a:lvl2pPr>
            <a:lvl3pPr marL="831098" indent="0">
              <a:buNone/>
              <a:defRPr sz="1636" b="1"/>
            </a:lvl3pPr>
            <a:lvl4pPr marL="1246647" indent="0">
              <a:buNone/>
              <a:defRPr sz="1454" b="1"/>
            </a:lvl4pPr>
            <a:lvl5pPr marL="1662196" indent="0">
              <a:buNone/>
              <a:defRPr sz="1454" b="1"/>
            </a:lvl5pPr>
            <a:lvl6pPr marL="2077745" indent="0">
              <a:buNone/>
              <a:defRPr sz="1454" b="1"/>
            </a:lvl6pPr>
            <a:lvl7pPr marL="2493294" indent="0">
              <a:buNone/>
              <a:defRPr sz="1454" b="1"/>
            </a:lvl7pPr>
            <a:lvl8pPr marL="2908844" indent="0">
              <a:buNone/>
              <a:defRPr sz="1454" b="1"/>
            </a:lvl8pPr>
            <a:lvl9pPr marL="3324393" indent="0">
              <a:buNone/>
              <a:defRPr sz="1454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09630" y="2498697"/>
            <a:ext cx="4710762" cy="367520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62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1696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1289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45" y="456036"/>
            <a:ext cx="3573830" cy="1596126"/>
          </a:xfrm>
        </p:spPr>
        <p:txBody>
          <a:bodyPr anchor="b"/>
          <a:lstStyle>
            <a:lvl1pPr>
              <a:defRPr sz="290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762" y="984911"/>
            <a:ext cx="5609630" cy="4861216"/>
          </a:xfrm>
        </p:spPr>
        <p:txBody>
          <a:bodyPr/>
          <a:lstStyle>
            <a:lvl1pPr>
              <a:defRPr sz="2908"/>
            </a:lvl1pPr>
            <a:lvl2pPr>
              <a:defRPr sz="2545"/>
            </a:lvl2pPr>
            <a:lvl3pPr>
              <a:defRPr sz="2181"/>
            </a:lvl3pPr>
            <a:lvl4pPr>
              <a:defRPr sz="1818"/>
            </a:lvl4pPr>
            <a:lvl5pPr>
              <a:defRPr sz="1818"/>
            </a:lvl5pPr>
            <a:lvl6pPr>
              <a:defRPr sz="1818"/>
            </a:lvl6pPr>
            <a:lvl7pPr>
              <a:defRPr sz="1818"/>
            </a:lvl7pPr>
            <a:lvl8pPr>
              <a:defRPr sz="1818"/>
            </a:lvl8pPr>
            <a:lvl9pPr>
              <a:defRPr sz="1818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245" y="2052161"/>
            <a:ext cx="3573830" cy="3801883"/>
          </a:xfrm>
        </p:spPr>
        <p:txBody>
          <a:bodyPr/>
          <a:lstStyle>
            <a:lvl1pPr marL="0" indent="0">
              <a:buNone/>
              <a:defRPr sz="1454"/>
            </a:lvl1pPr>
            <a:lvl2pPr marL="415549" indent="0">
              <a:buNone/>
              <a:defRPr sz="1272"/>
            </a:lvl2pPr>
            <a:lvl3pPr marL="831098" indent="0">
              <a:buNone/>
              <a:defRPr sz="1091"/>
            </a:lvl3pPr>
            <a:lvl4pPr marL="1246647" indent="0">
              <a:buNone/>
              <a:defRPr sz="909"/>
            </a:lvl4pPr>
            <a:lvl5pPr marL="1662196" indent="0">
              <a:buNone/>
              <a:defRPr sz="909"/>
            </a:lvl5pPr>
            <a:lvl6pPr marL="2077745" indent="0">
              <a:buNone/>
              <a:defRPr sz="909"/>
            </a:lvl6pPr>
            <a:lvl7pPr marL="2493294" indent="0">
              <a:buNone/>
              <a:defRPr sz="909"/>
            </a:lvl7pPr>
            <a:lvl8pPr marL="2908844" indent="0">
              <a:buNone/>
              <a:defRPr sz="909"/>
            </a:lvl8pPr>
            <a:lvl9pPr marL="3324393" indent="0">
              <a:buNone/>
              <a:defRPr sz="909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916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45" y="456036"/>
            <a:ext cx="3573830" cy="1596126"/>
          </a:xfrm>
        </p:spPr>
        <p:txBody>
          <a:bodyPr anchor="b"/>
          <a:lstStyle>
            <a:lvl1pPr>
              <a:defRPr sz="290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10762" y="984911"/>
            <a:ext cx="5609630" cy="4861216"/>
          </a:xfrm>
        </p:spPr>
        <p:txBody>
          <a:bodyPr anchor="t"/>
          <a:lstStyle>
            <a:lvl1pPr marL="0" indent="0">
              <a:buNone/>
              <a:defRPr sz="2908"/>
            </a:lvl1pPr>
            <a:lvl2pPr marL="415549" indent="0">
              <a:buNone/>
              <a:defRPr sz="2545"/>
            </a:lvl2pPr>
            <a:lvl3pPr marL="831098" indent="0">
              <a:buNone/>
              <a:defRPr sz="2181"/>
            </a:lvl3pPr>
            <a:lvl4pPr marL="1246647" indent="0">
              <a:buNone/>
              <a:defRPr sz="1818"/>
            </a:lvl4pPr>
            <a:lvl5pPr marL="1662196" indent="0">
              <a:buNone/>
              <a:defRPr sz="1818"/>
            </a:lvl5pPr>
            <a:lvl6pPr marL="2077745" indent="0">
              <a:buNone/>
              <a:defRPr sz="1818"/>
            </a:lvl6pPr>
            <a:lvl7pPr marL="2493294" indent="0">
              <a:buNone/>
              <a:defRPr sz="1818"/>
            </a:lvl7pPr>
            <a:lvl8pPr marL="2908844" indent="0">
              <a:buNone/>
              <a:defRPr sz="1818"/>
            </a:lvl8pPr>
            <a:lvl9pPr marL="3324393" indent="0">
              <a:buNone/>
              <a:defRPr sz="1818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245" y="2052161"/>
            <a:ext cx="3573830" cy="3801883"/>
          </a:xfrm>
        </p:spPr>
        <p:txBody>
          <a:bodyPr/>
          <a:lstStyle>
            <a:lvl1pPr marL="0" indent="0">
              <a:buNone/>
              <a:defRPr sz="1454"/>
            </a:lvl1pPr>
            <a:lvl2pPr marL="415549" indent="0">
              <a:buNone/>
              <a:defRPr sz="1272"/>
            </a:lvl2pPr>
            <a:lvl3pPr marL="831098" indent="0">
              <a:buNone/>
              <a:defRPr sz="1091"/>
            </a:lvl3pPr>
            <a:lvl4pPr marL="1246647" indent="0">
              <a:buNone/>
              <a:defRPr sz="909"/>
            </a:lvl4pPr>
            <a:lvl5pPr marL="1662196" indent="0">
              <a:buNone/>
              <a:defRPr sz="909"/>
            </a:lvl5pPr>
            <a:lvl6pPr marL="2077745" indent="0">
              <a:buNone/>
              <a:defRPr sz="909"/>
            </a:lvl6pPr>
            <a:lvl7pPr marL="2493294" indent="0">
              <a:buNone/>
              <a:defRPr sz="909"/>
            </a:lvl7pPr>
            <a:lvl8pPr marL="2908844" indent="0">
              <a:buNone/>
              <a:defRPr sz="909"/>
            </a:lvl8pPr>
            <a:lvl9pPr marL="3324393" indent="0">
              <a:buNone/>
              <a:defRPr sz="909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0654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1802" y="364196"/>
            <a:ext cx="9557147" cy="132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802" y="1820976"/>
            <a:ext cx="9557147" cy="4340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1801" y="6340166"/>
            <a:ext cx="2493169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70499" y="6340166"/>
            <a:ext cx="3739753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5780" y="6340166"/>
            <a:ext cx="2493169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5777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31098" rtl="0" eaLnBrk="1" latinLnBrk="0" hangingPunct="1">
        <a:lnSpc>
          <a:spcPct val="90000"/>
        </a:lnSpc>
        <a:spcBef>
          <a:spcPct val="0"/>
        </a:spcBef>
        <a:buNone/>
        <a:defRPr sz="39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7775" indent="-207775" algn="l" defTabSz="831098" rtl="0" eaLnBrk="1" latinLnBrk="0" hangingPunct="1">
        <a:lnSpc>
          <a:spcPct val="90000"/>
        </a:lnSpc>
        <a:spcBef>
          <a:spcPts val="909"/>
        </a:spcBef>
        <a:buFont typeface="Arial" panose="020B0604020202020204" pitchFamily="34" charset="0"/>
        <a:buChar char="•"/>
        <a:defRPr sz="2545" kern="1200">
          <a:solidFill>
            <a:schemeClr val="tx1"/>
          </a:solidFill>
          <a:latin typeface="+mn-lt"/>
          <a:ea typeface="+mn-ea"/>
          <a:cs typeface="+mn-cs"/>
        </a:defRPr>
      </a:lvl1pPr>
      <a:lvl2pPr marL="623324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181" kern="1200">
          <a:solidFill>
            <a:schemeClr val="tx1"/>
          </a:solidFill>
          <a:latin typeface="+mn-lt"/>
          <a:ea typeface="+mn-ea"/>
          <a:cs typeface="+mn-cs"/>
        </a:defRPr>
      </a:lvl2pPr>
      <a:lvl3pPr marL="1038873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818" kern="1200">
          <a:solidFill>
            <a:schemeClr val="tx1"/>
          </a:solidFill>
          <a:latin typeface="+mn-lt"/>
          <a:ea typeface="+mn-ea"/>
          <a:cs typeface="+mn-cs"/>
        </a:defRPr>
      </a:lvl3pPr>
      <a:lvl4pPr marL="1454422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4pPr>
      <a:lvl5pPr marL="1869971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5pPr>
      <a:lvl6pPr marL="2285520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6pPr>
      <a:lvl7pPr marL="2701069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7pPr>
      <a:lvl8pPr marL="3116618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8pPr>
      <a:lvl9pPr marL="3532167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1pPr>
      <a:lvl2pPr marL="415549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2pPr>
      <a:lvl3pPr marL="831098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3pPr>
      <a:lvl4pPr marL="1246647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4pPr>
      <a:lvl5pPr marL="1662196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5pPr>
      <a:lvl6pPr marL="2077745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6pPr>
      <a:lvl7pPr marL="2493294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7pPr>
      <a:lvl8pPr marL="2908844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8pPr>
      <a:lvl9pPr marL="3324393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chart" Target="../charts/chart5.xml"/><Relationship Id="rId7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4.png"/><Relationship Id="rId5" Type="http://schemas.openxmlformats.org/officeDocument/2006/relationships/image" Target="../media/image12.png"/><Relationship Id="rId10" Type="http://schemas.openxmlformats.org/officeDocument/2006/relationships/image" Target="../media/image6.png"/><Relationship Id="rId4" Type="http://schemas.openxmlformats.org/officeDocument/2006/relationships/image" Target="../media/image14.png"/><Relationship Id="rId9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1080750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/>
          </a:p>
        </p:txBody>
      </p:sp>
      <p:sp>
        <p:nvSpPr>
          <p:cNvPr id="6" name="CaixaDeTexto 5"/>
          <p:cNvSpPr txBox="1"/>
          <p:nvPr/>
        </p:nvSpPr>
        <p:spPr>
          <a:xfrm>
            <a:off x="0" y="3997933"/>
            <a:ext cx="11080750" cy="1295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pt-BR" sz="4000" b="1" dirty="0">
                <a:solidFill>
                  <a:srgbClr val="183C47"/>
                </a:solidFill>
                <a:latin typeface="Century Gothic" panose="020B0502020202020204" pitchFamily="34" charset="0"/>
              </a:rPr>
              <a:t>OUTUBRO </a:t>
            </a:r>
          </a:p>
          <a:p>
            <a:pPr algn="ctr"/>
            <a:r>
              <a:rPr lang="pt-BR" sz="2000" dirty="0">
                <a:solidFill>
                  <a:srgbClr val="183C47"/>
                </a:solidFill>
                <a:latin typeface="Century Gothic" panose="020B0502020202020204" pitchFamily="34" charset="0"/>
              </a:rPr>
              <a:t>2023</a:t>
            </a:r>
            <a:endParaRPr lang="pt-BR" sz="1818" dirty="0">
              <a:solidFill>
                <a:srgbClr val="183C47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0" y="740519"/>
            <a:ext cx="11080750" cy="1273518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453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OUVIDORIA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607"/>
          <a:stretch/>
        </p:blipFill>
        <p:spPr>
          <a:xfrm>
            <a:off x="4736406" y="2682517"/>
            <a:ext cx="1607927" cy="1308750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1250" y="6033871"/>
            <a:ext cx="1858237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9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767497" y="5932587"/>
            <a:ext cx="1194903" cy="907718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28792" y="0"/>
            <a:ext cx="4251958" cy="6840538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33%</a:t>
            </a:r>
          </a:p>
          <a:p>
            <a:pPr algn="l"/>
            <a:r>
              <a:rPr lang="pt-BR" sz="24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denúncias contra o CAU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84A98C"/>
                </a:solidFill>
                <a:latin typeface="Century Gothic" panose="020B0502020202020204" pitchFamily="34" charset="0"/>
              </a:rPr>
              <a:t>DENÚNCIA</a:t>
            </a:r>
          </a:p>
          <a:p>
            <a:r>
              <a:rPr lang="pt-BR" sz="1454" b="1" i="1" dirty="0">
                <a:solidFill>
                  <a:srgbClr val="84A98C"/>
                </a:solidFill>
                <a:latin typeface="Century Gothic" panose="020B0502020202020204" pitchFamily="34" charset="0"/>
              </a:rPr>
              <a:t>OUT 23</a:t>
            </a: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947761896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3" y="2564144"/>
            <a:ext cx="3407910" cy="948288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4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frequente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Contra leigo;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Contra arquiteto;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Eleições</a:t>
            </a: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44%</a:t>
            </a:r>
          </a:p>
          <a:p>
            <a:pPr algn="r"/>
            <a:r>
              <a:rPr lang="pt-BR" sz="2000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079238"/>
            <a:ext cx="3407909" cy="1344334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079238"/>
            <a:ext cx="3078302" cy="1344334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na maioria das vezes os demandantes que denunciam optam por não se identificar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84A9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967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88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94C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ELOGIOS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276653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008196" y="4173550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elogio enviado através do Canal</a:t>
            </a:r>
            <a:endParaRPr lang="pt-BR" sz="36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OUT</a:t>
            </a:r>
          </a:p>
          <a:p>
            <a:pPr algn="ctr"/>
            <a:r>
              <a:rPr lang="pt-BR" sz="1818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solidFill>
            <a:srgbClr val="DDE2DA"/>
          </a:solidFill>
          <a:ln w="76200">
            <a:solidFill>
              <a:srgbClr val="354F5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0%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180988" y="1604818"/>
            <a:ext cx="1498057" cy="13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969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96E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SUGESTÃO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151266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5863285" y="4160124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sugestões enviadas </a:t>
            </a:r>
          </a:p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Ouvidoria</a:t>
            </a:r>
            <a:endParaRPr lang="pt-BR" sz="36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354F52"/>
                </a:solidFill>
                <a:latin typeface="Century Gothic" panose="020B0502020202020204" pitchFamily="34" charset="0"/>
              </a:rPr>
              <a:t>OUT</a:t>
            </a:r>
          </a:p>
          <a:p>
            <a:pPr algn="ctr"/>
            <a:r>
              <a:rPr lang="pt-BR" sz="1818" dirty="0">
                <a:solidFill>
                  <a:srgbClr val="354F52"/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solidFill>
            <a:srgbClr val="DDE2DA"/>
          </a:solidFill>
          <a:ln w="76200">
            <a:solidFill>
              <a:srgbClr val="354F5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0%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</a:t>
            </a:r>
            <a:r>
              <a:rPr lang="pt-BR" sz="18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180992" y="1531474"/>
            <a:ext cx="1498057" cy="13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520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96E8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DIVERSOS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4731634" y="4294125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8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5464919" y="4160124"/>
            <a:ext cx="3663487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 categorizadas como assuntos diversos</a:t>
            </a:r>
            <a:endParaRPr lang="pt-BR" sz="36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354F52"/>
                </a:solidFill>
                <a:latin typeface="Century Gothic" panose="020B0502020202020204" pitchFamily="34" charset="0"/>
              </a:rPr>
              <a:t>OUT </a:t>
            </a:r>
          </a:p>
          <a:p>
            <a:pPr algn="ctr"/>
            <a:r>
              <a:rPr lang="pt-BR" sz="1818" dirty="0">
                <a:solidFill>
                  <a:srgbClr val="354F52"/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solidFill>
            <a:srgbClr val="DDE2DA"/>
          </a:solidFill>
          <a:ln w="76200">
            <a:solidFill>
              <a:srgbClr val="354F5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0%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</a:t>
            </a:r>
            <a:r>
              <a:rPr lang="pt-BR" sz="18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</a:t>
            </a:r>
          </a:p>
        </p:txBody>
      </p:sp>
      <p:pic>
        <p:nvPicPr>
          <p:cNvPr id="21" name="Imagem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36"/>
          <a:stretch/>
        </p:blipFill>
        <p:spPr>
          <a:xfrm>
            <a:off x="6103993" y="1465849"/>
            <a:ext cx="1652054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002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011678" y="5582093"/>
            <a:ext cx="603866" cy="1256521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080750" cy="6838614"/>
          </a:xfrm>
          <a:prstGeom prst="rect">
            <a:avLst/>
          </a:prstGeom>
        </p:spPr>
      </p:pic>
      <p:graphicFrame>
        <p:nvGraphicFramePr>
          <p:cNvPr id="20" name="Gráfico 19"/>
          <p:cNvGraphicFramePr/>
          <p:nvPr>
            <p:extLst>
              <p:ext uri="{D42A27DB-BD31-4B8C-83A1-F6EECF244321}">
                <p14:modId xmlns:p14="http://schemas.microsoft.com/office/powerpoint/2010/main" val="2710691987"/>
              </p:ext>
            </p:extLst>
          </p:nvPr>
        </p:nvGraphicFramePr>
        <p:xfrm>
          <a:off x="0" y="795797"/>
          <a:ext cx="11086266" cy="4282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2"/>
          <a:stretch/>
        </p:blipFill>
        <p:spPr>
          <a:xfrm>
            <a:off x="4922298" y="2163045"/>
            <a:ext cx="1236144" cy="108000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574826" y="0"/>
            <a:ext cx="2523214" cy="1379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PERCENTUAL TOTAL</a:t>
            </a:r>
          </a:p>
          <a:p>
            <a:r>
              <a:rPr lang="pt-BR" sz="1454" b="1" i="1" dirty="0">
                <a:solidFill>
                  <a:srgbClr val="354F52"/>
                </a:solidFill>
                <a:latin typeface="Century Gothic" panose="020B0502020202020204" pitchFamily="34" charset="0"/>
              </a:rPr>
              <a:t>OUT 23</a:t>
            </a:r>
          </a:p>
        </p:txBody>
      </p:sp>
      <p:cxnSp>
        <p:nvCxnSpPr>
          <p:cNvPr id="9" name="Conector reto 8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ítulo 1"/>
          <p:cNvSpPr txBox="1">
            <a:spLocks/>
          </p:cNvSpPr>
          <p:nvPr/>
        </p:nvSpPr>
        <p:spPr>
          <a:xfrm>
            <a:off x="4477449" y="5078061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10% </a:t>
            </a:r>
          </a:p>
          <a:p>
            <a:r>
              <a:rPr lang="pt-BR" sz="18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36"/>
          <a:stretch/>
        </p:blipFill>
        <p:spPr>
          <a:xfrm>
            <a:off x="8751942" y="4427598"/>
            <a:ext cx="330410" cy="2880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891162" y="4427598"/>
            <a:ext cx="329659" cy="288000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7816790" y="4427598"/>
            <a:ext cx="329658" cy="288000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78"/>
          <a:stretch/>
        </p:blipFill>
        <p:spPr>
          <a:xfrm>
            <a:off x="5938633" y="4463598"/>
            <a:ext cx="291254" cy="252000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39"/>
          <a:stretch/>
        </p:blipFill>
        <p:spPr>
          <a:xfrm>
            <a:off x="4747732" y="4427598"/>
            <a:ext cx="328163" cy="288000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3545811" y="4427598"/>
            <a:ext cx="329658" cy="288000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35"/>
          <a:stretch/>
        </p:blipFill>
        <p:spPr>
          <a:xfrm>
            <a:off x="2370956" y="4427598"/>
            <a:ext cx="331167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2087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tângulo 32"/>
          <p:cNvSpPr/>
          <p:nvPr/>
        </p:nvSpPr>
        <p:spPr>
          <a:xfrm>
            <a:off x="5996025" y="0"/>
            <a:ext cx="5084725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353149082"/>
              </p:ext>
            </p:extLst>
          </p:nvPr>
        </p:nvGraphicFramePr>
        <p:xfrm>
          <a:off x="6365077" y="0"/>
          <a:ext cx="4350548" cy="6840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tângulo 3"/>
          <p:cNvSpPr/>
          <p:nvPr/>
        </p:nvSpPr>
        <p:spPr>
          <a:xfrm>
            <a:off x="-1" y="-10885"/>
            <a:ext cx="5996025" cy="6840538"/>
          </a:xfrm>
          <a:prstGeom prst="rect">
            <a:avLst/>
          </a:prstGeom>
          <a:solidFill>
            <a:srgbClr val="EEF0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8" name="Retângulo 57"/>
          <p:cNvSpPr/>
          <p:nvPr/>
        </p:nvSpPr>
        <p:spPr>
          <a:xfrm>
            <a:off x="388005" y="4803871"/>
            <a:ext cx="1620000" cy="1620000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0" name="Retângulo 59"/>
          <p:cNvSpPr/>
          <p:nvPr/>
        </p:nvSpPr>
        <p:spPr>
          <a:xfrm>
            <a:off x="2188012" y="4803871"/>
            <a:ext cx="1620000" cy="1620000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74825" y="0"/>
            <a:ext cx="3233187" cy="1379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NÚMEROS POR REGIÃO E ESTADO</a:t>
            </a:r>
          </a:p>
          <a:p>
            <a:r>
              <a:rPr lang="pt-BR" sz="1454" b="1" i="1" dirty="0">
                <a:solidFill>
                  <a:srgbClr val="354F52"/>
                </a:solidFill>
                <a:latin typeface="Century Gothic" panose="020B0502020202020204" pitchFamily="34" charset="0"/>
              </a:rPr>
              <a:t>OUT 23</a:t>
            </a:r>
          </a:p>
        </p:txBody>
      </p:sp>
      <p:cxnSp>
        <p:nvCxnSpPr>
          <p:cNvPr id="8" name="Conector reto 7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tângulo 41"/>
          <p:cNvSpPr/>
          <p:nvPr/>
        </p:nvSpPr>
        <p:spPr>
          <a:xfrm>
            <a:off x="388012" y="3006355"/>
            <a:ext cx="1620000" cy="1620000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4" name="CaixaDeTexto 43"/>
          <p:cNvSpPr txBox="1"/>
          <p:nvPr/>
        </p:nvSpPr>
        <p:spPr>
          <a:xfrm>
            <a:off x="388012" y="3460062"/>
            <a:ext cx="1619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SUDESTE</a:t>
            </a:r>
          </a:p>
        </p:txBody>
      </p:sp>
      <p:sp>
        <p:nvSpPr>
          <p:cNvPr id="50" name="CaixaDeTexto 49"/>
          <p:cNvSpPr txBox="1"/>
          <p:nvPr/>
        </p:nvSpPr>
        <p:spPr>
          <a:xfrm>
            <a:off x="388011" y="3828700"/>
            <a:ext cx="16199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16</a:t>
            </a:r>
            <a:endParaRPr lang="pt-BR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388006" y="5709967"/>
            <a:ext cx="161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10</a:t>
            </a:r>
            <a:endParaRPr lang="pt-BR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tângulo 54"/>
          <p:cNvSpPr/>
          <p:nvPr/>
        </p:nvSpPr>
        <p:spPr>
          <a:xfrm>
            <a:off x="2188013" y="3006355"/>
            <a:ext cx="1620000" cy="1620000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6" name="CaixaDeTexto 55"/>
          <p:cNvSpPr txBox="1"/>
          <p:nvPr/>
        </p:nvSpPr>
        <p:spPr>
          <a:xfrm>
            <a:off x="2188020" y="3485823"/>
            <a:ext cx="16199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NORDESTE</a:t>
            </a:r>
          </a:p>
        </p:txBody>
      </p:sp>
      <p:sp>
        <p:nvSpPr>
          <p:cNvPr id="57" name="CaixaDeTexto 56"/>
          <p:cNvSpPr txBox="1"/>
          <p:nvPr/>
        </p:nvSpPr>
        <p:spPr>
          <a:xfrm>
            <a:off x="2188019" y="3807434"/>
            <a:ext cx="16199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20</a:t>
            </a:r>
            <a:endParaRPr lang="pt-BR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Retângulo 60"/>
          <p:cNvSpPr/>
          <p:nvPr/>
        </p:nvSpPr>
        <p:spPr>
          <a:xfrm>
            <a:off x="3988019" y="4803146"/>
            <a:ext cx="1620000" cy="1620000"/>
          </a:xfrm>
          <a:prstGeom prst="rect">
            <a:avLst/>
          </a:prstGeom>
          <a:solidFill>
            <a:srgbClr val="94C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8" name="CaixaDeTexto 47"/>
          <p:cNvSpPr txBox="1"/>
          <p:nvPr/>
        </p:nvSpPr>
        <p:spPr>
          <a:xfrm>
            <a:off x="388006" y="5094757"/>
            <a:ext cx="1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</a:rPr>
              <a:t>CENTRO</a:t>
            </a:r>
          </a:p>
          <a:p>
            <a:pPr algn="ctr"/>
            <a:r>
              <a:rPr lang="pt-BR" sz="2000" b="1" dirty="0">
                <a:solidFill>
                  <a:schemeClr val="bg1"/>
                </a:solidFill>
              </a:rPr>
              <a:t>OESTE</a:t>
            </a:r>
          </a:p>
        </p:txBody>
      </p:sp>
      <p:sp>
        <p:nvSpPr>
          <p:cNvPr id="62" name="CaixaDeTexto 61"/>
          <p:cNvSpPr txBox="1"/>
          <p:nvPr/>
        </p:nvSpPr>
        <p:spPr>
          <a:xfrm>
            <a:off x="2188011" y="5272901"/>
            <a:ext cx="1620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2F3E46"/>
                </a:solidFill>
                <a:latin typeface="Century Gothic" panose="020B0502020202020204" pitchFamily="34" charset="0"/>
              </a:rPr>
              <a:t>NORTE</a:t>
            </a:r>
            <a:endParaRPr lang="pt-BR" sz="1600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</p:txBody>
      </p:sp>
      <p:sp>
        <p:nvSpPr>
          <p:cNvPr id="63" name="CaixaDeTexto 62"/>
          <p:cNvSpPr txBox="1"/>
          <p:nvPr/>
        </p:nvSpPr>
        <p:spPr>
          <a:xfrm>
            <a:off x="2188011" y="5620967"/>
            <a:ext cx="162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dirty="0">
                <a:solidFill>
                  <a:srgbClr val="2F3E46"/>
                </a:solidFill>
                <a:latin typeface="Century Gothic" panose="020B0502020202020204" pitchFamily="34" charset="0"/>
              </a:rPr>
              <a:t>8</a:t>
            </a:r>
          </a:p>
        </p:txBody>
      </p:sp>
      <p:sp>
        <p:nvSpPr>
          <p:cNvPr id="64" name="CaixaDeTexto 63"/>
          <p:cNvSpPr txBox="1"/>
          <p:nvPr/>
        </p:nvSpPr>
        <p:spPr>
          <a:xfrm>
            <a:off x="3988017" y="5242123"/>
            <a:ext cx="1620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2F3E46"/>
                </a:solidFill>
              </a:rPr>
              <a:t>SUL</a:t>
            </a:r>
            <a:endParaRPr lang="pt-BR" b="1" dirty="0">
              <a:solidFill>
                <a:srgbClr val="2F3E46"/>
              </a:solidFill>
            </a:endParaRPr>
          </a:p>
        </p:txBody>
      </p:sp>
      <p:sp>
        <p:nvSpPr>
          <p:cNvPr id="66" name="CaixaDeTexto 65"/>
          <p:cNvSpPr txBox="1"/>
          <p:nvPr/>
        </p:nvSpPr>
        <p:spPr>
          <a:xfrm>
            <a:off x="3988018" y="5620967"/>
            <a:ext cx="1620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824766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1080750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/>
          </a:p>
        </p:txBody>
      </p:sp>
      <p:sp>
        <p:nvSpPr>
          <p:cNvPr id="11" name="Elipse 10"/>
          <p:cNvSpPr/>
          <p:nvPr/>
        </p:nvSpPr>
        <p:spPr>
          <a:xfrm>
            <a:off x="7363641" y="2527106"/>
            <a:ext cx="2340000" cy="2340000"/>
          </a:xfrm>
          <a:prstGeom prst="ellipse">
            <a:avLst/>
          </a:prstGeom>
          <a:solidFill>
            <a:schemeClr val="bg1"/>
          </a:solidFill>
          <a:ln w="76200">
            <a:solidFill>
              <a:srgbClr val="183C47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1377109" y="2527106"/>
            <a:ext cx="2340000" cy="2340000"/>
          </a:xfrm>
          <a:prstGeom prst="ellipse">
            <a:avLst/>
          </a:prstGeom>
          <a:solidFill>
            <a:schemeClr val="bg1"/>
          </a:solidFill>
          <a:ln w="76200">
            <a:solidFill>
              <a:srgbClr val="183C47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0" y="1632729"/>
            <a:ext cx="11080750" cy="651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b="1" dirty="0">
                <a:solidFill>
                  <a:srgbClr val="183C47"/>
                </a:solidFill>
                <a:latin typeface="Century Gothic" panose="020B0502020202020204" pitchFamily="34" charset="0"/>
              </a:rPr>
              <a:t>OUT 23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94"/>
          <a:stretch/>
        </p:blipFill>
        <p:spPr>
          <a:xfrm>
            <a:off x="4427048" y="2725106"/>
            <a:ext cx="2226654" cy="1944000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1377110" y="2527106"/>
            <a:ext cx="2340000" cy="2340000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recebidos</a:t>
            </a:r>
            <a:endParaRPr lang="pt-BR" sz="4800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6000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69</a:t>
            </a:r>
            <a:endParaRPr lang="pt-BR" sz="44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7363641" y="2527106"/>
            <a:ext cx="2340000" cy="2340000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concluídos</a:t>
            </a:r>
            <a:endParaRPr lang="pt-BR" sz="4800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6000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69</a:t>
            </a:r>
            <a:endParaRPr lang="pt-BR" sz="44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0" y="717369"/>
            <a:ext cx="11080750" cy="1273518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PROTOCOLOS</a:t>
            </a:r>
            <a:endParaRPr lang="pt-BR" sz="28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4466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Retângulo 13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35"/>
          <a:stretch/>
        </p:blipFill>
        <p:spPr>
          <a:xfrm>
            <a:off x="6102099" y="1855463"/>
            <a:ext cx="1655836" cy="1440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RECLAMAÇÃO</a:t>
            </a:r>
            <a:endParaRPr lang="pt-BR" sz="48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2F3E46"/>
                </a:solidFill>
                <a:latin typeface="Century Gothic" panose="020B0502020202020204" pitchFamily="34" charset="0"/>
              </a:rPr>
              <a:t>OUT</a:t>
            </a:r>
          </a:p>
          <a:p>
            <a:pPr algn="ctr"/>
            <a:r>
              <a:rPr lang="pt-BR" sz="1818" dirty="0">
                <a:solidFill>
                  <a:srgbClr val="2F3E46"/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843849" y="4156872"/>
            <a:ext cx="1372550" cy="695211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36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53</a:t>
            </a:r>
            <a:endParaRPr lang="pt-BR" sz="40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rgbClr val="DDE2D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77%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  <p:sp>
        <p:nvSpPr>
          <p:cNvPr id="21" name="Título 1"/>
          <p:cNvSpPr txBox="1">
            <a:spLocks/>
          </p:cNvSpPr>
          <p:nvPr/>
        </p:nvSpPr>
        <p:spPr>
          <a:xfrm>
            <a:off x="6102099" y="4152285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reclamações a </a:t>
            </a:r>
          </a:p>
          <a:p>
            <a:pPr algn="l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nível nacional</a:t>
            </a:r>
            <a:endParaRPr lang="pt-BR" sz="3600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25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067770" y="5858569"/>
            <a:ext cx="887557" cy="981970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29" y="0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18983" y="0"/>
            <a:ext cx="4261767" cy="6840538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64%</a:t>
            </a:r>
          </a:p>
          <a:p>
            <a:pPr algn="l"/>
            <a:r>
              <a:rPr lang="pt-BR" sz="24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assuntos correlatos as eleições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2F3E46"/>
                </a:solidFill>
                <a:latin typeface="Century Gothic" panose="020B0502020202020204" pitchFamily="34" charset="0"/>
              </a:rPr>
              <a:t>RECLAMAÇÃO</a:t>
            </a:r>
          </a:p>
          <a:p>
            <a:r>
              <a:rPr lang="pt-BR" sz="1454" b="1" i="1" dirty="0">
                <a:solidFill>
                  <a:srgbClr val="2F3E46"/>
                </a:solidFill>
                <a:latin typeface="Century Gothic" panose="020B0502020202020204" pitchFamily="34" charset="0"/>
              </a:rPr>
              <a:t>OUT 23</a:t>
            </a: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1367483257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564143"/>
            <a:ext cx="3407909" cy="24609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b="1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frequente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Suporte;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RRT;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Atendimento;</a:t>
            </a:r>
          </a:p>
          <a:p>
            <a:pPr algn="l"/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0,5% </a:t>
            </a:r>
          </a:p>
          <a:p>
            <a:pPr algn="r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260574"/>
            <a:ext cx="3407909" cy="116299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260574"/>
            <a:ext cx="3078302" cy="1162998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reclamação sobre o sistema indisponível nas eleições foi mais frequente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2F3E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rgbClr val="DDE2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8473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2779288" y="0"/>
            <a:ext cx="8301460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Retângulo 4"/>
          <p:cNvSpPr/>
          <p:nvPr/>
        </p:nvSpPr>
        <p:spPr>
          <a:xfrm>
            <a:off x="0" y="0"/>
            <a:ext cx="2779290" cy="6840538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180988" y="1836986"/>
            <a:ext cx="1498057" cy="1308750"/>
          </a:xfrm>
          <a:prstGeom prst="rect">
            <a:avLst/>
          </a:prstGeom>
        </p:spPr>
      </p:pic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INFORMAÇÃO</a:t>
            </a:r>
            <a:endParaRPr lang="pt-BR" sz="48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563992" y="4293569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endParaRPr lang="pt-BR" sz="48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276011" y="4148935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pedidos de informação</a:t>
            </a:r>
            <a:endParaRPr lang="pt-BR" sz="3600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2F3E46"/>
                </a:solidFill>
                <a:latin typeface="Century Gothic" panose="020B0502020202020204" pitchFamily="34" charset="0"/>
              </a:rPr>
              <a:t>OUT</a:t>
            </a:r>
          </a:p>
          <a:p>
            <a:pPr algn="ctr"/>
            <a:r>
              <a:rPr lang="pt-BR" sz="1818" dirty="0">
                <a:solidFill>
                  <a:srgbClr val="2F3E46"/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rgbClr val="DDE2D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1%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</p:spTree>
    <p:extLst>
      <p:ext uri="{BB962C8B-B14F-4D97-AF65-F5344CB8AC3E}">
        <p14:creationId xmlns:p14="http://schemas.microsoft.com/office/powerpoint/2010/main" val="2812508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275990" y="5847581"/>
            <a:ext cx="424679" cy="981970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28791" y="0"/>
            <a:ext cx="4251958" cy="6840538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100%</a:t>
            </a:r>
          </a:p>
          <a:p>
            <a:pPr algn="l"/>
            <a:r>
              <a:rPr lang="pt-BR" sz="24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informações relacionadas a assuntos gerais;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INFORMAÇÃO</a:t>
            </a:r>
          </a:p>
          <a:p>
            <a:r>
              <a:rPr lang="pt-BR" sz="1454" b="1" i="1" dirty="0">
                <a:solidFill>
                  <a:srgbClr val="354F52"/>
                </a:solidFill>
                <a:latin typeface="Century Gothic" panose="020B0502020202020204" pitchFamily="34" charset="0"/>
              </a:rPr>
              <a:t>OUT 23</a:t>
            </a: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674458728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564143"/>
            <a:ext cx="3407909" cy="24609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0% </a:t>
            </a:r>
          </a:p>
          <a:p>
            <a:pPr algn="r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167423"/>
            <a:ext cx="3407909" cy="1256149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167423"/>
            <a:ext cx="3078302" cy="1256149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Questões relacionadas à dúvidas específicas sobre assuntos gerais são frequentes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rgbClr val="DDE2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368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39"/>
          <a:stretch/>
        </p:blipFill>
        <p:spPr>
          <a:xfrm>
            <a:off x="6184389" y="1701045"/>
            <a:ext cx="1491263" cy="1308750"/>
          </a:xfrm>
          <a:prstGeom prst="rect">
            <a:avLst/>
          </a:prstGeom>
        </p:spPr>
      </p:pic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SOLICITAÇÕES</a:t>
            </a:r>
            <a:endParaRPr lang="pt-BR" sz="4800" b="1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558587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6</a:t>
            </a:r>
            <a:endParaRPr lang="pt-BR" sz="4800" b="1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270606" y="4160124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solicitações a </a:t>
            </a:r>
          </a:p>
          <a:p>
            <a:pPr algn="l"/>
            <a:r>
              <a:rPr lang="pt-BR" sz="2000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nível nacional</a:t>
            </a:r>
            <a:endParaRPr lang="pt-BR" sz="3600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52796F"/>
                </a:solidFill>
                <a:latin typeface="Century Gothic" panose="020B0502020202020204" pitchFamily="34" charset="0"/>
              </a:rPr>
              <a:t>OUT</a:t>
            </a:r>
          </a:p>
          <a:p>
            <a:pPr algn="ctr"/>
            <a:r>
              <a:rPr lang="pt-BR" sz="1818" dirty="0">
                <a:solidFill>
                  <a:srgbClr val="52796F"/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rgbClr val="DDE2D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9%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</p:spTree>
    <p:extLst>
      <p:ext uri="{BB962C8B-B14F-4D97-AF65-F5344CB8AC3E}">
        <p14:creationId xmlns:p14="http://schemas.microsoft.com/office/powerpoint/2010/main" val="3777866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557806" y="5835466"/>
            <a:ext cx="142863" cy="981970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18983" y="0"/>
            <a:ext cx="4261767" cy="6844683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33%</a:t>
            </a:r>
          </a:p>
          <a:p>
            <a:pPr algn="l"/>
            <a:r>
              <a:rPr lang="pt-BR" sz="24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solicitações de assuntos gerais do CAU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52796F"/>
                </a:solidFill>
                <a:latin typeface="Century Gothic" panose="020B0502020202020204" pitchFamily="34" charset="0"/>
              </a:rPr>
              <a:t>SOLICITAÇÃO</a:t>
            </a:r>
          </a:p>
          <a:p>
            <a:r>
              <a:rPr lang="pt-BR" sz="1454" b="1" i="1" dirty="0">
                <a:solidFill>
                  <a:srgbClr val="52796F"/>
                </a:solidFill>
                <a:latin typeface="Century Gothic" panose="020B0502020202020204" pitchFamily="34" charset="0"/>
              </a:rPr>
              <a:t>OUT 23</a:t>
            </a: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3453252126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564144"/>
            <a:ext cx="3407909" cy="1983142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frequentes</a:t>
            </a:r>
            <a:endParaRPr lang="pt-BR" sz="20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Eleição;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RRT;</a:t>
            </a:r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0%</a:t>
            </a:r>
          </a:p>
          <a:p>
            <a:pPr algn="r"/>
            <a:r>
              <a:rPr lang="pt-BR" sz="2000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4837815"/>
            <a:ext cx="3407909" cy="158575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4837815"/>
            <a:ext cx="3078302" cy="158575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solicitações são mais frequentes quando o demandante não encontra a informação desejada nos portais do CAU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5279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612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DENÚNCIA</a:t>
            </a:r>
            <a:endParaRPr lang="pt-BR" sz="4800" b="1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744485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9</a:t>
            </a:r>
            <a:endParaRPr lang="pt-BR" sz="4800" b="1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456504" y="4160124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protocolos cadastrados</a:t>
            </a:r>
            <a:endParaRPr lang="pt-BR" sz="3600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84A98C"/>
                </a:solidFill>
                <a:latin typeface="Century Gothic" panose="020B0502020202020204" pitchFamily="34" charset="0"/>
              </a:rPr>
              <a:t>OUT</a:t>
            </a:r>
          </a:p>
          <a:p>
            <a:pPr algn="ctr"/>
            <a:r>
              <a:rPr lang="pt-BR" sz="1818" dirty="0">
                <a:solidFill>
                  <a:srgbClr val="84A98C"/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13%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  <p:pic>
        <p:nvPicPr>
          <p:cNvPr id="21" name="Imagem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78"/>
          <a:stretch/>
        </p:blipFill>
        <p:spPr>
          <a:xfrm>
            <a:off x="6173708" y="1657254"/>
            <a:ext cx="1512617" cy="13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7765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1379</TotalTime>
  <Words>265</Words>
  <Application>Microsoft Office PowerPoint</Application>
  <PresentationFormat>Personalizar</PresentationFormat>
  <Paragraphs>147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João Paulo Galdino</dc:creator>
  <cp:lastModifiedBy>Ana</cp:lastModifiedBy>
  <cp:revision>114</cp:revision>
  <cp:lastPrinted>2019-09-30T19:25:44Z</cp:lastPrinted>
  <dcterms:created xsi:type="dcterms:W3CDTF">2019-09-20T19:28:42Z</dcterms:created>
  <dcterms:modified xsi:type="dcterms:W3CDTF">2024-12-19T13:44:41Z</dcterms:modified>
</cp:coreProperties>
</file>