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5" r:id="rId3"/>
    <p:sldId id="277" r:id="rId4"/>
    <p:sldId id="274" r:id="rId5"/>
    <p:sldId id="258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6" r:id="rId14"/>
    <p:sldId id="292" r:id="rId15"/>
    <p:sldId id="291" r:id="rId16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98C"/>
    <a:srgbClr val="506A78"/>
    <a:srgbClr val="354F52"/>
    <a:srgbClr val="183C47"/>
    <a:srgbClr val="96E6B3"/>
    <a:srgbClr val="52D681"/>
    <a:srgbClr val="C5E0B4"/>
    <a:srgbClr val="94CF92"/>
    <a:srgbClr val="AEC6B3"/>
    <a:srgbClr val="507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5196" autoAdjust="0"/>
  </p:normalViewPr>
  <p:slideViewPr>
    <p:cSldViewPr snapToGrid="0">
      <p:cViewPr varScale="1">
        <p:scale>
          <a:sx n="81" d="100"/>
          <a:sy n="81" d="100"/>
        </p:scale>
        <p:origin x="9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6A78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506A7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8B-4CE2-A0E5-7BFE11D489BC}"/>
              </c:ext>
            </c:extLst>
          </c:dPt>
          <c:dPt>
            <c:idx val="7"/>
            <c:invertIfNegative val="0"/>
            <c:bubble3D val="0"/>
            <c:spPr>
              <a:solidFill>
                <a:srgbClr val="183C47"/>
              </a:solidFill>
              <a:ln>
                <a:solidFill>
                  <a:srgbClr val="354F5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EB-4415-BC02-390B5E4BFE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Plan1!$A$2:$A$9</c:f>
              <c:strCache>
                <c:ptCount val="8"/>
                <c:pt idx="0">
                  <c:v>RDA</c:v>
                </c:pt>
                <c:pt idx="1">
                  <c:v>Anuidade</c:v>
                </c:pt>
                <c:pt idx="2">
                  <c:v>Fiscalização</c:v>
                </c:pt>
                <c:pt idx="3">
                  <c:v>Atendimento</c:v>
                </c:pt>
                <c:pt idx="4">
                  <c:v>Geral (OUVIDORIA)</c:v>
                </c:pt>
                <c:pt idx="5">
                  <c:v>RRT</c:v>
                </c:pt>
                <c:pt idx="6">
                  <c:v>Suporte</c:v>
                </c:pt>
                <c:pt idx="7">
                  <c:v>Eleições</c:v>
                </c:pt>
              </c:strCache>
            </c:strRef>
          </c:cat>
          <c:val>
            <c:numRef>
              <c:f>Plan1!$B$2:$B$9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7</c:v>
                </c:pt>
                <c:pt idx="7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6F-49E1-9D48-A89A1666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26848"/>
        <c:axId val="444503200"/>
      </c:barChart>
      <c:valAx>
        <c:axId val="444503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26848"/>
        <c:crosses val="autoZero"/>
        <c:crossBetween val="between"/>
      </c:valAx>
      <c:catAx>
        <c:axId val="18832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44503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787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54F52"/>
              </a:solidFill>
              <a:ln>
                <a:solidFill>
                  <a:srgbClr val="354F5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37-4288-A2D5-DD41C341FB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Assuntos Gerais</c:v>
                </c:pt>
              </c:strCache>
            </c:strRef>
          </c:cat>
          <c:val>
            <c:numRef>
              <c:f>Plan1!$B$2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7-4625-84A5-FCF176E9F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30208"/>
        <c:axId val="188329648"/>
      </c:barChart>
      <c:valAx>
        <c:axId val="18832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30208"/>
        <c:crosses val="autoZero"/>
        <c:crossBetween val="between"/>
      </c:valAx>
      <c:catAx>
        <c:axId val="18833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88329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6C9C8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86-414B-B2BD-BC6A38ED79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RRT</c:v>
                </c:pt>
                <c:pt idx="1">
                  <c:v>Assuntos Gerais</c:v>
                </c:pt>
                <c:pt idx="2">
                  <c:v>Eleição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26-4817-98D9-8C956C16B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5187552"/>
        <c:axId val="335186992"/>
      </c:barChart>
      <c:valAx>
        <c:axId val="33518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5187552"/>
        <c:crosses val="autoZero"/>
        <c:crossBetween val="between"/>
      </c:valAx>
      <c:catAx>
        <c:axId val="335187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35186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AEC6B3"/>
            </a:solidFill>
            <a:ln>
              <a:solidFill>
                <a:srgbClr val="AEC6B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9B-4256-B8EB-16BEACEC81C2}"/>
              </c:ext>
            </c:extLst>
          </c:dPt>
          <c:dPt>
            <c:idx val="1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5E-4B4B-9DCA-86A9FCC52CFD}"/>
              </c:ext>
            </c:extLst>
          </c:dPt>
          <c:dPt>
            <c:idx val="3"/>
            <c:invertIfNegative val="0"/>
            <c:bubble3D val="0"/>
            <c:spPr>
              <a:solidFill>
                <a:srgbClr val="84A98C"/>
              </a:solidFill>
              <a:ln>
                <a:solidFill>
                  <a:srgbClr val="84A9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3C-49A2-BBAE-1741A76587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Contra Leigo</c:v>
                </c:pt>
                <c:pt idx="1">
                  <c:v>Contra Arquiteto</c:v>
                </c:pt>
                <c:pt idx="2">
                  <c:v>Eleições</c:v>
                </c:pt>
                <c:pt idx="3">
                  <c:v>Contra o CAU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48-496B-948B-7EA7B3BE0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5712"/>
        <c:axId val="104300384"/>
      </c:barChart>
      <c:valAx>
        <c:axId val="104300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5712"/>
        <c:crosses val="autoZero"/>
        <c:crossBetween val="between"/>
      </c:valAx>
      <c:catAx>
        <c:axId val="43728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0430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2F3E4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2D-43EB-B824-2E02094F8D61}"/>
              </c:ext>
            </c:extLst>
          </c:dPt>
          <c:dPt>
            <c:idx val="1"/>
            <c:bubble3D val="0"/>
            <c:spPr>
              <a:solidFill>
                <a:srgbClr val="354F5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2D-43EB-B824-2E02094F8D61}"/>
              </c:ext>
            </c:extLst>
          </c:dPt>
          <c:dPt>
            <c:idx val="2"/>
            <c:bubble3D val="0"/>
            <c:spPr>
              <a:solidFill>
                <a:srgbClr val="52796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2D-43EB-B824-2E02094F8D61}"/>
              </c:ext>
            </c:extLst>
          </c:dPt>
          <c:dPt>
            <c:idx val="3"/>
            <c:bubble3D val="0"/>
            <c:spPr>
              <a:solidFill>
                <a:srgbClr val="84A9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2D-43EB-B824-2E02094F8D61}"/>
              </c:ext>
            </c:extLst>
          </c:dPt>
          <c:dPt>
            <c:idx val="4"/>
            <c:bubble3D val="0"/>
            <c:spPr>
              <a:solidFill>
                <a:srgbClr val="96E6B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2D-43EB-B824-2E02094F8D61}"/>
              </c:ext>
            </c:extLst>
          </c:dPt>
          <c:dPt>
            <c:idx val="5"/>
            <c:bubble3D val="0"/>
            <c:spPr>
              <a:solidFill>
                <a:srgbClr val="94CF9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2D-43EB-B824-2E02094F8D61}"/>
              </c:ext>
            </c:extLst>
          </c:dPt>
          <c:dPt>
            <c:idx val="6"/>
            <c:bubble3D val="0"/>
            <c:spPr>
              <a:solidFill>
                <a:srgbClr val="96E8C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C2D-43EB-B824-2E02094F8D6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C2D-43EB-B824-2E02094F8D6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C2D-43EB-B824-2E02094F8D6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C2D-43EB-B824-2E02094F8D61}"/>
                </c:ext>
              </c:extLst>
            </c:dLbl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2D-43EB-B824-2E02094F8D61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2D-43EB-B824-2E02094F8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53</c:v>
                </c:pt>
                <c:pt idx="1">
                  <c:v>1</c:v>
                </c:pt>
                <c:pt idx="2">
                  <c:v>6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C2D-43EB-B824-2E02094F8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98489307749515"/>
          <c:y val="6.1507598014600325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rgbClr val="00697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5D-45EA-8ACC-141046BF1367}"/>
              </c:ext>
            </c:extLst>
          </c:dPt>
          <c:dPt>
            <c:idx val="2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5D-45EA-8ACC-141046BF1367}"/>
              </c:ext>
            </c:extLst>
          </c:dPt>
          <c:dPt>
            <c:idx val="3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5D-45EA-8ACC-141046BF1367}"/>
              </c:ext>
            </c:extLst>
          </c:dPt>
          <c:dPt>
            <c:idx val="5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5D-45EA-8ACC-141046BF1367}"/>
              </c:ext>
            </c:extLst>
          </c:dPt>
          <c:dPt>
            <c:idx val="6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5D-45EA-8ACC-141046BF1367}"/>
              </c:ext>
            </c:extLst>
          </c:dPt>
          <c:dPt>
            <c:idx val="8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F5D-45EA-8ACC-141046BF1367}"/>
              </c:ext>
            </c:extLst>
          </c:dPt>
          <c:dPt>
            <c:idx val="9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F5D-45EA-8ACC-141046BF1367}"/>
              </c:ext>
            </c:extLst>
          </c:dPt>
          <c:dPt>
            <c:idx val="10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F5D-45EA-8ACC-141046BF1367}"/>
              </c:ext>
            </c:extLst>
          </c:dPt>
          <c:dPt>
            <c:idx val="11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F5D-45EA-8ACC-141046BF1367}"/>
              </c:ext>
            </c:extLst>
          </c:dPt>
          <c:dPt>
            <c:idx val="1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F5D-45EA-8ACC-141046BF1367}"/>
              </c:ext>
            </c:extLst>
          </c:dPt>
          <c:dPt>
            <c:idx val="13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F5D-45EA-8ACC-141046BF1367}"/>
              </c:ext>
            </c:extLst>
          </c:dPt>
          <c:dPt>
            <c:idx val="14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F5D-45EA-8ACC-141046BF1367}"/>
              </c:ext>
            </c:extLst>
          </c:dPt>
          <c:dPt>
            <c:idx val="15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F5D-45EA-8ACC-141046BF1367}"/>
              </c:ext>
            </c:extLst>
          </c:dPt>
          <c:dPt>
            <c:idx val="16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F5D-45EA-8ACC-141046BF1367}"/>
              </c:ext>
            </c:extLst>
          </c:dPt>
          <c:dPt>
            <c:idx val="17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F5D-45EA-8ACC-141046BF1367}"/>
              </c:ext>
            </c:extLst>
          </c:dPt>
          <c:dPt>
            <c:idx val="19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F5D-45EA-8ACC-141046BF1367}"/>
              </c:ext>
            </c:extLst>
          </c:dPt>
          <c:dPt>
            <c:idx val="20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F5D-45EA-8ACC-141046BF1367}"/>
              </c:ext>
            </c:extLst>
          </c:dPt>
          <c:dPt>
            <c:idx val="2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F5D-45EA-8ACC-141046BF1367}"/>
              </c:ext>
            </c:extLst>
          </c:dPt>
          <c:dPt>
            <c:idx val="2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F5D-45EA-8ACC-141046BF1367}"/>
              </c:ext>
            </c:extLst>
          </c:dPt>
          <c:dPt>
            <c:idx val="25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F5D-45EA-8ACC-141046BF1367}"/>
              </c:ext>
            </c:extLst>
          </c:dPt>
          <c:dPt>
            <c:idx val="26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F5D-45EA-8ACC-141046BF13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Plan1!$A$2:$A$28</c:f>
              <c:strCache>
                <c:ptCount val="27"/>
                <c:pt idx="0">
                  <c:v>Tocantins</c:v>
                </c:pt>
                <c:pt idx="1">
                  <c:v>Sergipe</c:v>
                </c:pt>
                <c:pt idx="2">
                  <c:v>São Paulo </c:v>
                </c:pt>
                <c:pt idx="3">
                  <c:v>Santa Catarina</c:v>
                </c:pt>
                <c:pt idx="4">
                  <c:v>Roraima </c:v>
                </c:pt>
                <c:pt idx="5">
                  <c:v>Rondônia</c:v>
                </c:pt>
                <c:pt idx="6">
                  <c:v>Rio Grande do Sul </c:v>
                </c:pt>
                <c:pt idx="7">
                  <c:v>Rio Grande do Norte</c:v>
                </c:pt>
                <c:pt idx="8">
                  <c:v>Rio de Janeiro</c:v>
                </c:pt>
                <c:pt idx="9">
                  <c:v>Piauí</c:v>
                </c:pt>
                <c:pt idx="10">
                  <c:v>Pernambuco</c:v>
                </c:pt>
                <c:pt idx="11">
                  <c:v>Paraná</c:v>
                </c:pt>
                <c:pt idx="12">
                  <c:v>Paraíba</c:v>
                </c:pt>
                <c:pt idx="13">
                  <c:v>Pará</c:v>
                </c:pt>
                <c:pt idx="14">
                  <c:v>Minas Gerais</c:v>
                </c:pt>
                <c:pt idx="15">
                  <c:v>Mato Grosso do Sul</c:v>
                </c:pt>
                <c:pt idx="16">
                  <c:v>Mato Grosso</c:v>
                </c:pt>
                <c:pt idx="17">
                  <c:v>Maranhão </c:v>
                </c:pt>
                <c:pt idx="18">
                  <c:v>Goiás</c:v>
                </c:pt>
                <c:pt idx="19">
                  <c:v>Espirito Santo </c:v>
                </c:pt>
                <c:pt idx="20">
                  <c:v>Distrito Federal</c:v>
                </c:pt>
                <c:pt idx="21">
                  <c:v>Ceará</c:v>
                </c:pt>
                <c:pt idx="22">
                  <c:v>Bahia </c:v>
                </c:pt>
                <c:pt idx="23">
                  <c:v>Amazonas </c:v>
                </c:pt>
                <c:pt idx="24">
                  <c:v>Amapá</c:v>
                </c:pt>
                <c:pt idx="25">
                  <c:v>Alagoas</c:v>
                </c:pt>
                <c:pt idx="26">
                  <c:v>Acre </c:v>
                </c:pt>
              </c:strCache>
            </c:strRef>
          </c:cat>
          <c:val>
            <c:numRef>
              <c:f>Plan1!$B$2:$B$28</c:f>
              <c:numCache>
                <c:formatCode>General</c:formatCode>
                <c:ptCount val="2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  <c:pt idx="6">
                  <c:v>7</c:v>
                </c:pt>
                <c:pt idx="7">
                  <c:v>0</c:v>
                </c:pt>
                <c:pt idx="8">
                  <c:v>13</c:v>
                </c:pt>
                <c:pt idx="9">
                  <c:v>1</c:v>
                </c:pt>
                <c:pt idx="10">
                  <c:v>5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3</c:v>
                </c:pt>
                <c:pt idx="20">
                  <c:v>7</c:v>
                </c:pt>
                <c:pt idx="21">
                  <c:v>4</c:v>
                </c:pt>
                <c:pt idx="22">
                  <c:v>7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0F5D-45EA-8ACC-141046BF1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34472992"/>
        <c:axId val="354580096"/>
      </c:barChart>
      <c:valAx>
        <c:axId val="354580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4472992"/>
        <c:crosses val="autoZero"/>
        <c:crossBetween val="between"/>
      </c:valAx>
      <c:catAx>
        <c:axId val="33447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54580096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5.xml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6" name="CaixaDeTexto 5"/>
          <p:cNvSpPr txBox="1"/>
          <p:nvPr/>
        </p:nvSpPr>
        <p:spPr>
          <a:xfrm>
            <a:off x="0" y="3997933"/>
            <a:ext cx="11080750" cy="129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pt-BR" sz="4000" b="1" dirty="0">
                <a:solidFill>
                  <a:srgbClr val="183C47"/>
                </a:solidFill>
                <a:latin typeface="Century Gothic" panose="020B0502020202020204" pitchFamily="34" charset="0"/>
              </a:rPr>
              <a:t>OUTUBRO </a:t>
            </a:r>
          </a:p>
          <a:p>
            <a:pPr algn="ctr"/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</a:rPr>
              <a:t>2023</a:t>
            </a:r>
            <a:endParaRPr lang="pt-BR" sz="1818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74051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53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7"/>
          <a:stretch/>
        </p:blipFill>
        <p:spPr>
          <a:xfrm>
            <a:off x="4736406" y="2682517"/>
            <a:ext cx="1607927" cy="13087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50" y="6033871"/>
            <a:ext cx="1858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67497" y="5932587"/>
            <a:ext cx="1194903" cy="90771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33%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denúncias contra o CAU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84A98C"/>
                </a:solidFill>
                <a:latin typeface="Century Gothic" panose="020B0502020202020204" pitchFamily="34" charset="0"/>
              </a:rPr>
              <a:t>DENÚNCIA</a:t>
            </a:r>
          </a:p>
          <a:p>
            <a:r>
              <a:rPr lang="pt-BR" sz="1454" b="1" i="1" dirty="0">
                <a:solidFill>
                  <a:srgbClr val="84A98C"/>
                </a:solidFill>
                <a:latin typeface="Century Gothic" panose="020B0502020202020204" pitchFamily="34" charset="0"/>
              </a:rPr>
              <a:t>OUT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947761896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3" y="2564144"/>
            <a:ext cx="3407910" cy="94828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leigo;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arquiteto;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Eleições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44%</a:t>
            </a:r>
          </a:p>
          <a:p>
            <a:pPr algn="r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 maioria das vezes os demandantes que denunciam optam por não se identificar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84A9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6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88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276653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008196" y="4173550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 enviado através do Canal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OUT</a:t>
            </a:r>
          </a:p>
          <a:p>
            <a:pPr algn="ctr"/>
            <a:r>
              <a:rPr lang="pt-BR" sz="1818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604818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OUT</a:t>
            </a: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31634" y="4294125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8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64919" y="4160124"/>
            <a:ext cx="3663487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 categorizadas como assuntos diversos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OUT </a:t>
            </a: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6103993" y="1465849"/>
            <a:ext cx="165205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2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11678" y="5582093"/>
            <a:ext cx="603866" cy="1256521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080750" cy="6838614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2710691987"/>
              </p:ext>
            </p:extLst>
          </p:nvPr>
        </p:nvGraphicFramePr>
        <p:xfrm>
          <a:off x="0" y="795797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4922298" y="2163045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OUT 23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10% </a:t>
            </a:r>
          </a:p>
          <a:p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53149082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-1" y="-10885"/>
            <a:ext cx="5996025" cy="6840538"/>
          </a:xfrm>
          <a:prstGeom prst="rect">
            <a:avLst/>
          </a:prstGeom>
          <a:solidFill>
            <a:srgbClr val="EE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OUT 23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16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6" y="5709967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10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20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2F3E46"/>
                </a:solidFill>
              </a:rPr>
              <a:t>SUL</a:t>
            </a:r>
            <a:endParaRPr lang="pt-BR" b="1" dirty="0">
              <a:solidFill>
                <a:srgbClr val="2F3E46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11" name="Elipse 10"/>
          <p:cNvSpPr/>
          <p:nvPr/>
        </p:nvSpPr>
        <p:spPr>
          <a:xfrm>
            <a:off x="7363641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632729"/>
            <a:ext cx="11080750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b="1" dirty="0">
                <a:solidFill>
                  <a:srgbClr val="183C47"/>
                </a:solidFill>
                <a:latin typeface="Century Gothic" panose="020B0502020202020204" pitchFamily="34" charset="0"/>
              </a:rPr>
              <a:t>OUT 23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2725106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69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69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71736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Retângulo 13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OUT</a:t>
            </a: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43849" y="4156872"/>
            <a:ext cx="1372550" cy="695211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53</a:t>
            </a:r>
            <a:endParaRPr lang="pt-BR" sz="4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77%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a </a:t>
            </a:r>
          </a:p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67770" y="5858569"/>
            <a:ext cx="887557" cy="98197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29" y="0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64%</a:t>
            </a: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assuntos correlatos as eleições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2F3E46"/>
                </a:solidFill>
                <a:latin typeface="Century Gothic" panose="020B0502020202020204" pitchFamily="34" charset="0"/>
              </a:rPr>
              <a:t>RECLAMAÇÃO</a:t>
            </a:r>
          </a:p>
          <a:p>
            <a:r>
              <a:rPr lang="pt-BR" sz="1454" b="1" i="1" dirty="0">
                <a:solidFill>
                  <a:srgbClr val="2F3E46"/>
                </a:solidFill>
                <a:latin typeface="Century Gothic" panose="020B0502020202020204" pitchFamily="34" charset="0"/>
              </a:rPr>
              <a:t>OUT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1367483257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Suporte;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RRT;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Atendimento;</a:t>
            </a: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0,5% </a:t>
            </a:r>
          </a:p>
          <a:p>
            <a:pPr algn="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260574"/>
            <a:ext cx="3407909" cy="116299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260574"/>
            <a:ext cx="3078302" cy="1162998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 sobre o sistema indisponível nas eleições foi mais frequente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2F3E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7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779288" y="0"/>
            <a:ext cx="830146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63992" y="4293569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OUT</a:t>
            </a: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75990" y="5847581"/>
            <a:ext cx="424679" cy="98197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1" y="0"/>
            <a:ext cx="4251958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100%</a:t>
            </a: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informações relacionadas a assuntos gerais;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INFORMAÇÃO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OUT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674458728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 </a:t>
            </a: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167423"/>
            <a:ext cx="3407909" cy="1256149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167423"/>
            <a:ext cx="3078302" cy="1256149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Questões relacionadas à dúvidas específicas sobre assuntos gerais são frequentes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58587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a </a:t>
            </a:r>
          </a:p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52796F"/>
                </a:solidFill>
                <a:latin typeface="Century Gothic" panose="020B0502020202020204" pitchFamily="34" charset="0"/>
              </a:rPr>
              <a:t>OUT</a:t>
            </a:r>
          </a:p>
          <a:p>
            <a:pPr algn="ctr"/>
            <a:r>
              <a:rPr lang="pt-BR" sz="1818" dirty="0">
                <a:solidFill>
                  <a:srgbClr val="52796F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9%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57806" y="5835466"/>
            <a:ext cx="142863" cy="98197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33%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solicitações de assuntos gerais do CAU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52796F"/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i="1" dirty="0">
                <a:solidFill>
                  <a:srgbClr val="52796F"/>
                </a:solidFill>
                <a:latin typeface="Century Gothic" panose="020B0502020202020204" pitchFamily="34" charset="0"/>
              </a:rPr>
              <a:t>OUT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453252126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1983142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Eleição;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RRT;</a:t>
            </a:r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pPr algn="r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837815"/>
            <a:ext cx="3407909" cy="158575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837815"/>
            <a:ext cx="3078302" cy="158575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são mais frequentes quando o demandante não encontra a informação desejada nos portais do CAU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5279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744485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9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84A98C"/>
                </a:solidFill>
                <a:latin typeface="Century Gothic" panose="020B0502020202020204" pitchFamily="34" charset="0"/>
              </a:rPr>
              <a:t>OUT</a:t>
            </a:r>
          </a:p>
          <a:p>
            <a:pPr algn="ctr"/>
            <a:r>
              <a:rPr lang="pt-BR" sz="1818" dirty="0">
                <a:solidFill>
                  <a:srgbClr val="84A98C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13%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1379</TotalTime>
  <Words>265</Words>
  <Application>Microsoft Office PowerPoint</Application>
  <PresentationFormat>Personalizar</PresentationFormat>
  <Paragraphs>147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</dc:creator>
  <cp:lastModifiedBy>Ana</cp:lastModifiedBy>
  <cp:revision>114</cp:revision>
  <cp:lastPrinted>2019-09-30T19:25:44Z</cp:lastPrinted>
  <dcterms:created xsi:type="dcterms:W3CDTF">2019-09-20T19:28:42Z</dcterms:created>
  <dcterms:modified xsi:type="dcterms:W3CDTF">2024-12-19T13:44:41Z</dcterms:modified>
</cp:coreProperties>
</file>