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95" r:id="rId3"/>
    <p:sldId id="277" r:id="rId4"/>
    <p:sldId id="274" r:id="rId5"/>
    <p:sldId id="258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92" r:id="rId16"/>
    <p:sldId id="291" r:id="rId17"/>
  </p:sldIdLst>
  <p:sldSz cx="11080750" cy="6840538"/>
  <p:notesSz cx="6797675" cy="9926638"/>
  <p:defaultTextStyle>
    <a:defPPr>
      <a:defRPr lang="pt-BR"/>
    </a:defPPr>
    <a:lvl1pPr marL="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D681"/>
    <a:srgbClr val="52796F"/>
    <a:srgbClr val="2F3E46"/>
    <a:srgbClr val="AEC6B3"/>
    <a:srgbClr val="84A98C"/>
    <a:srgbClr val="506A78"/>
    <a:srgbClr val="6C9C8F"/>
    <a:srgbClr val="50787C"/>
    <a:srgbClr val="354F52"/>
    <a:srgbClr val="96E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6A78"/>
            </a:solidFill>
            <a:ln>
              <a:solidFill>
                <a:srgbClr val="506A78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506A78"/>
              </a:solidFill>
              <a:ln>
                <a:solidFill>
                  <a:srgbClr val="506A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EC-40CD-91A2-8B46A28F7833}"/>
              </c:ext>
            </c:extLst>
          </c:dPt>
          <c:dPt>
            <c:idx val="3"/>
            <c:invertIfNegative val="0"/>
            <c:bubble3D val="0"/>
            <c:spPr>
              <a:solidFill>
                <a:srgbClr val="506A78"/>
              </a:solidFill>
              <a:ln>
                <a:solidFill>
                  <a:srgbClr val="506A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67-4228-B4DD-24EA201454A5}"/>
              </c:ext>
            </c:extLst>
          </c:dPt>
          <c:dPt>
            <c:idx val="4"/>
            <c:invertIfNegative val="0"/>
            <c:bubble3D val="0"/>
            <c:spPr>
              <a:solidFill>
                <a:srgbClr val="2F3E46"/>
              </a:solidFill>
              <a:ln>
                <a:solidFill>
                  <a:srgbClr val="2F3E4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D9-441B-AB11-B5ECCF0C6D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RRT</c:v>
                </c:pt>
                <c:pt idx="1">
                  <c:v>Atendimento</c:v>
                </c:pt>
                <c:pt idx="2">
                  <c:v>Registro Profissional</c:v>
                </c:pt>
                <c:pt idx="3">
                  <c:v>Suporte</c:v>
                </c:pt>
                <c:pt idx="4">
                  <c:v>Anuidade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6F-49E1-9D48-A89A16666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26848"/>
        <c:axId val="444503200"/>
      </c:barChart>
      <c:valAx>
        <c:axId val="444503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26848"/>
        <c:crosses val="autoZero"/>
        <c:crossBetween val="between"/>
      </c:valAx>
      <c:catAx>
        <c:axId val="18832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44503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787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078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9D6-4CAF-9414-6363F97ABA2B}"/>
              </c:ext>
            </c:extLst>
          </c:dPt>
          <c:dPt>
            <c:idx val="1"/>
            <c:invertIfNegative val="0"/>
            <c:bubble3D val="0"/>
            <c:spPr>
              <a:solidFill>
                <a:srgbClr val="5078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47B-42A1-870D-F124277D58C9}"/>
              </c:ext>
            </c:extLst>
          </c:dPt>
          <c:dPt>
            <c:idx val="3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150-440D-B76C-2A7924F242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Fiscalização</c:v>
                </c:pt>
                <c:pt idx="1">
                  <c:v>Registro Profissional</c:v>
                </c:pt>
                <c:pt idx="2">
                  <c:v>RRT</c:v>
                </c:pt>
                <c:pt idx="3">
                  <c:v>Assuntos Gerais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A7-4625-84A5-FCF176E9F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30208"/>
        <c:axId val="188329648"/>
      </c:barChart>
      <c:valAx>
        <c:axId val="18832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30208"/>
        <c:crosses val="autoZero"/>
        <c:crossBetween val="between"/>
      </c:valAx>
      <c:catAx>
        <c:axId val="18833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88329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6C9C8F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C9C8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826-4817-98D9-8C956C16B866}"/>
              </c:ext>
            </c:extLst>
          </c:dPt>
          <c:dPt>
            <c:idx val="3"/>
            <c:invertIfNegative val="0"/>
            <c:bubble3D val="0"/>
            <c:spPr>
              <a:solidFill>
                <a:srgbClr val="52796F"/>
              </a:solidFill>
              <a:ln>
                <a:solidFill>
                  <a:srgbClr val="52796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14D-4681-A862-708C8D822D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RRT </c:v>
                </c:pt>
                <c:pt idx="1">
                  <c:v>RDA</c:v>
                </c:pt>
                <c:pt idx="2">
                  <c:v>Anuidade</c:v>
                </c:pt>
                <c:pt idx="3">
                  <c:v>Assuntos Gerais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26-4817-98D9-8C956C16B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5187552"/>
        <c:axId val="335186992"/>
      </c:barChart>
      <c:valAx>
        <c:axId val="33518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5187552"/>
        <c:crosses val="autoZero"/>
        <c:crossBetween val="between"/>
      </c:valAx>
      <c:catAx>
        <c:axId val="335187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35186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AEC6B3"/>
            </a:solidFill>
            <a:ln>
              <a:solidFill>
                <a:srgbClr val="AEC6B3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C9-4802-8CA6-D9AB96C76BAC}"/>
              </c:ext>
            </c:extLst>
          </c:dPt>
          <c:dPt>
            <c:idx val="2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85-46AE-B78D-F340BF1875A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Contra o CAU</c:v>
                </c:pt>
                <c:pt idx="1">
                  <c:v>Eleições</c:v>
                </c:pt>
                <c:pt idx="2">
                  <c:v>Contra Arquiteto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48-496B-948B-7EA7B3BE0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5712"/>
        <c:axId val="104300384"/>
      </c:barChart>
      <c:valAx>
        <c:axId val="104300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5712"/>
        <c:crosses val="autoZero"/>
        <c:crossBetween val="between"/>
      </c:valAx>
      <c:catAx>
        <c:axId val="43728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0430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2D68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Plan1!$A$2:$A$3</c:f>
              <c:strCache>
                <c:ptCount val="2"/>
                <c:pt idx="0">
                  <c:v>Cau Assuntos Gerais </c:v>
                </c:pt>
                <c:pt idx="1">
                  <c:v>RRT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95-437A-986B-01A34C895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8512"/>
        <c:axId val="437287952"/>
      </c:barChart>
      <c:valAx>
        <c:axId val="437287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8512"/>
        <c:crosses val="autoZero"/>
        <c:crossBetween val="between"/>
      </c:valAx>
      <c:catAx>
        <c:axId val="4372885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37287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486781572803683"/>
          <c:y val="7.136388601917118E-2"/>
          <c:w val="0.28750167098642593"/>
          <c:h val="0.74430721693010982"/>
        </c:manualLayout>
      </c:layout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spPr>
            <a:ln>
              <a:noFill/>
            </a:ln>
          </c:spPr>
          <c:explosion val="2"/>
          <c:dPt>
            <c:idx val="0"/>
            <c:bubble3D val="0"/>
            <c:spPr>
              <a:solidFill>
                <a:srgbClr val="2F3E4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2D-43EB-B824-2E02094F8D61}"/>
              </c:ext>
            </c:extLst>
          </c:dPt>
          <c:dPt>
            <c:idx val="1"/>
            <c:bubble3D val="0"/>
            <c:spPr>
              <a:solidFill>
                <a:srgbClr val="354F5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2D-43EB-B824-2E02094F8D61}"/>
              </c:ext>
            </c:extLst>
          </c:dPt>
          <c:dPt>
            <c:idx val="2"/>
            <c:bubble3D val="0"/>
            <c:spPr>
              <a:solidFill>
                <a:srgbClr val="52796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2D-43EB-B824-2E02094F8D61}"/>
              </c:ext>
            </c:extLst>
          </c:dPt>
          <c:dPt>
            <c:idx val="3"/>
            <c:bubble3D val="0"/>
            <c:spPr>
              <a:solidFill>
                <a:srgbClr val="84A98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2D-43EB-B824-2E02094F8D61}"/>
              </c:ext>
            </c:extLst>
          </c:dPt>
          <c:dPt>
            <c:idx val="4"/>
            <c:bubble3D val="0"/>
            <c:spPr>
              <a:solidFill>
                <a:srgbClr val="96E6B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C2D-43EB-B824-2E02094F8D61}"/>
              </c:ext>
            </c:extLst>
          </c:dPt>
          <c:dPt>
            <c:idx val="5"/>
            <c:bubble3D val="0"/>
            <c:spPr>
              <a:solidFill>
                <a:srgbClr val="94CF9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2D-43EB-B824-2E02094F8D61}"/>
              </c:ext>
            </c:extLst>
          </c:dPt>
          <c:dPt>
            <c:idx val="6"/>
            <c:bubble3D val="0"/>
            <c:spPr>
              <a:solidFill>
                <a:srgbClr val="96E8C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C2D-43EB-B824-2E02094F8D6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C2D-43EB-B824-2E02094F8D6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C2D-43EB-B824-2E02094F8D6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C2D-43EB-B824-2E02094F8D61}"/>
                </c:ext>
              </c:extLst>
            </c:dLbl>
            <c:dLbl>
              <c:idx val="5"/>
              <c:layout>
                <c:manualLayout>
                  <c:x val="-8.0206446426596655E-3"/>
                  <c:y val="-5.04172559188317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2D-43EB-B824-2E02094F8D61}"/>
                </c:ext>
              </c:extLst>
            </c:dLbl>
            <c:dLbl>
              <c:idx val="6"/>
              <c:layout>
                <c:manualLayout>
                  <c:x val="1.7138322316160082E-6"/>
                  <c:y val="5.931441872803704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C2D-43EB-B824-2E02094F8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Plan1!$A$2:$A$8</c:f>
              <c:strCache>
                <c:ptCount val="7"/>
                <c:pt idx="0">
                  <c:v>Reclamação</c:v>
                </c:pt>
                <c:pt idx="1">
                  <c:v>Informação</c:v>
                </c:pt>
                <c:pt idx="2">
                  <c:v>Solicitação </c:v>
                </c:pt>
                <c:pt idx="3">
                  <c:v>Denúncia</c:v>
                </c:pt>
                <c:pt idx="4">
                  <c:v>Sugestão</c:v>
                </c:pt>
                <c:pt idx="5">
                  <c:v>Elogios </c:v>
                </c:pt>
                <c:pt idx="6">
                  <c:v>Diversos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23</c:v>
                </c:pt>
                <c:pt idx="1">
                  <c:v>12</c:v>
                </c:pt>
                <c:pt idx="2">
                  <c:v>5</c:v>
                </c:pt>
                <c:pt idx="3">
                  <c:v>20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C2D-43EB-B824-2E02094F8D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55711291791121"/>
          <c:y val="0.90463152201732555"/>
          <c:w val="0.69288568396248118"/>
          <c:h val="6.867698955505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98489307749515"/>
          <c:y val="6.1507598014600325E-2"/>
          <c:w val="0.532212218464999"/>
          <c:h val="0.877175432279658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Estados</c:v>
                </c:pt>
              </c:strCache>
            </c:strRef>
          </c:tx>
          <c:spPr>
            <a:solidFill>
              <a:srgbClr val="00697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5D-45EA-8ACC-141046BF1367}"/>
              </c:ext>
            </c:extLst>
          </c:dPt>
          <c:dPt>
            <c:idx val="2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F5D-45EA-8ACC-141046BF1367}"/>
              </c:ext>
            </c:extLst>
          </c:dPt>
          <c:dPt>
            <c:idx val="3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F5D-45EA-8ACC-141046BF1367}"/>
              </c:ext>
            </c:extLst>
          </c:dPt>
          <c:dPt>
            <c:idx val="5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F5D-45EA-8ACC-141046BF1367}"/>
              </c:ext>
            </c:extLst>
          </c:dPt>
          <c:dPt>
            <c:idx val="6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F5D-45EA-8ACC-141046BF1367}"/>
              </c:ext>
            </c:extLst>
          </c:dPt>
          <c:dPt>
            <c:idx val="8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F5D-45EA-8ACC-141046BF1367}"/>
              </c:ext>
            </c:extLst>
          </c:dPt>
          <c:dPt>
            <c:idx val="9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F5D-45EA-8ACC-141046BF1367}"/>
              </c:ext>
            </c:extLst>
          </c:dPt>
          <c:dPt>
            <c:idx val="10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F5D-45EA-8ACC-141046BF1367}"/>
              </c:ext>
            </c:extLst>
          </c:dPt>
          <c:dPt>
            <c:idx val="11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F5D-45EA-8ACC-141046BF1367}"/>
              </c:ext>
            </c:extLst>
          </c:dPt>
          <c:dPt>
            <c:idx val="1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F5D-45EA-8ACC-141046BF1367}"/>
              </c:ext>
            </c:extLst>
          </c:dPt>
          <c:dPt>
            <c:idx val="13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F5D-45EA-8ACC-141046BF1367}"/>
              </c:ext>
            </c:extLst>
          </c:dPt>
          <c:dPt>
            <c:idx val="14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F5D-45EA-8ACC-141046BF1367}"/>
              </c:ext>
            </c:extLst>
          </c:dPt>
          <c:dPt>
            <c:idx val="15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F5D-45EA-8ACC-141046BF1367}"/>
              </c:ext>
            </c:extLst>
          </c:dPt>
          <c:dPt>
            <c:idx val="16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F5D-45EA-8ACC-141046BF1367}"/>
              </c:ext>
            </c:extLst>
          </c:dPt>
          <c:dPt>
            <c:idx val="17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F5D-45EA-8ACC-141046BF1367}"/>
              </c:ext>
            </c:extLst>
          </c:dPt>
          <c:dPt>
            <c:idx val="19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F5D-45EA-8ACC-141046BF1367}"/>
              </c:ext>
            </c:extLst>
          </c:dPt>
          <c:dPt>
            <c:idx val="20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F5D-45EA-8ACC-141046BF1367}"/>
              </c:ext>
            </c:extLst>
          </c:dPt>
          <c:dPt>
            <c:idx val="2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F5D-45EA-8ACC-141046BF1367}"/>
              </c:ext>
            </c:extLst>
          </c:dPt>
          <c:dPt>
            <c:idx val="2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F5D-45EA-8ACC-141046BF1367}"/>
              </c:ext>
            </c:extLst>
          </c:dPt>
          <c:dPt>
            <c:idx val="25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F5D-45EA-8ACC-141046BF1367}"/>
              </c:ext>
            </c:extLst>
          </c:dPt>
          <c:dPt>
            <c:idx val="26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F5D-45EA-8ACC-141046BF13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Plan1!$A$2:$A$28</c:f>
              <c:strCache>
                <c:ptCount val="27"/>
                <c:pt idx="0">
                  <c:v>Tocantins</c:v>
                </c:pt>
                <c:pt idx="1">
                  <c:v>Sergipe</c:v>
                </c:pt>
                <c:pt idx="2">
                  <c:v>São Paulo </c:v>
                </c:pt>
                <c:pt idx="3">
                  <c:v>Santa Catarina</c:v>
                </c:pt>
                <c:pt idx="4">
                  <c:v>Roraima </c:v>
                </c:pt>
                <c:pt idx="5">
                  <c:v>Rondônia</c:v>
                </c:pt>
                <c:pt idx="6">
                  <c:v>Rio Grande do Sul </c:v>
                </c:pt>
                <c:pt idx="7">
                  <c:v>Rio Grande do Norte</c:v>
                </c:pt>
                <c:pt idx="8">
                  <c:v>Rio de Janeiro</c:v>
                </c:pt>
                <c:pt idx="9">
                  <c:v>Piauí</c:v>
                </c:pt>
                <c:pt idx="10">
                  <c:v>Pernambuco</c:v>
                </c:pt>
                <c:pt idx="11">
                  <c:v>Paraná</c:v>
                </c:pt>
                <c:pt idx="12">
                  <c:v>Paraíba</c:v>
                </c:pt>
                <c:pt idx="13">
                  <c:v>Pará</c:v>
                </c:pt>
                <c:pt idx="14">
                  <c:v>Minas Gerais</c:v>
                </c:pt>
                <c:pt idx="15">
                  <c:v>Mato Grosso do Sul</c:v>
                </c:pt>
                <c:pt idx="16">
                  <c:v>Mato Grosso</c:v>
                </c:pt>
                <c:pt idx="17">
                  <c:v>Maranhão </c:v>
                </c:pt>
                <c:pt idx="18">
                  <c:v>Goiás</c:v>
                </c:pt>
                <c:pt idx="19">
                  <c:v>Espirito Santo </c:v>
                </c:pt>
                <c:pt idx="20">
                  <c:v>Distrito Federal</c:v>
                </c:pt>
                <c:pt idx="21">
                  <c:v>Ceará</c:v>
                </c:pt>
                <c:pt idx="22">
                  <c:v>Bahia </c:v>
                </c:pt>
                <c:pt idx="23">
                  <c:v>Amazonas </c:v>
                </c:pt>
                <c:pt idx="24">
                  <c:v>Amapá</c:v>
                </c:pt>
                <c:pt idx="25">
                  <c:v>Alagoas</c:v>
                </c:pt>
                <c:pt idx="26">
                  <c:v>Acre </c:v>
                </c:pt>
              </c:strCache>
            </c:strRef>
          </c:cat>
          <c:val>
            <c:numRef>
              <c:f>Plan1!$B$2:$B$28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1</c:v>
                </c:pt>
                <c:pt idx="8">
                  <c:v>7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2</c:v>
                </c:pt>
                <c:pt idx="19">
                  <c:v>1</c:v>
                </c:pt>
                <c:pt idx="20">
                  <c:v>1</c:v>
                </c:pt>
                <c:pt idx="21">
                  <c:v>0</c:v>
                </c:pt>
                <c:pt idx="22">
                  <c:v>2</c:v>
                </c:pt>
                <c:pt idx="23">
                  <c:v>0</c:v>
                </c:pt>
                <c:pt idx="24">
                  <c:v>0</c:v>
                </c:pt>
                <c:pt idx="25">
                  <c:v>2</c:v>
                </c:pt>
                <c:pt idx="2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0F5D-45EA-8ACC-141046BF1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34472992"/>
        <c:axId val="354580096"/>
      </c:barChart>
      <c:valAx>
        <c:axId val="354580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34472992"/>
        <c:crosses val="autoZero"/>
        <c:crossBetween val="between"/>
      </c:valAx>
      <c:catAx>
        <c:axId val="33447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54580096"/>
        <c:crosses val="autoZero"/>
        <c:auto val="1"/>
        <c:lblAlgn val="l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C17B5-58CF-4A5F-ABC8-C50A10660C8B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241425"/>
            <a:ext cx="54229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B3BF1-4D54-4460-9763-11986F514D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2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094" y="1119505"/>
            <a:ext cx="8310563" cy="2381521"/>
          </a:xfrm>
        </p:spPr>
        <p:txBody>
          <a:bodyPr anchor="b"/>
          <a:lstStyle>
            <a:lvl1pPr algn="ctr"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094" y="3592866"/>
            <a:ext cx="8310563" cy="1651546"/>
          </a:xfrm>
        </p:spPr>
        <p:txBody>
          <a:bodyPr/>
          <a:lstStyle>
            <a:lvl1pPr marL="0" indent="0" algn="ctr">
              <a:buNone/>
              <a:defRPr sz="2181"/>
            </a:lvl1pPr>
            <a:lvl2pPr marL="415549" indent="0" algn="ctr">
              <a:buNone/>
              <a:defRPr sz="1818"/>
            </a:lvl2pPr>
            <a:lvl3pPr marL="831098" indent="0" algn="ctr">
              <a:buNone/>
              <a:defRPr sz="1636"/>
            </a:lvl3pPr>
            <a:lvl4pPr marL="1246647" indent="0" algn="ctr">
              <a:buNone/>
              <a:defRPr sz="1454"/>
            </a:lvl4pPr>
            <a:lvl5pPr marL="1662196" indent="0" algn="ctr">
              <a:buNone/>
              <a:defRPr sz="1454"/>
            </a:lvl5pPr>
            <a:lvl6pPr marL="2077745" indent="0" algn="ctr">
              <a:buNone/>
              <a:defRPr sz="1454"/>
            </a:lvl6pPr>
            <a:lvl7pPr marL="2493294" indent="0" algn="ctr">
              <a:buNone/>
              <a:defRPr sz="1454"/>
            </a:lvl7pPr>
            <a:lvl8pPr marL="2908844" indent="0" algn="ctr">
              <a:buNone/>
              <a:defRPr sz="1454"/>
            </a:lvl8pPr>
            <a:lvl9pPr marL="3324393" indent="0" algn="ctr">
              <a:buNone/>
              <a:defRPr sz="145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76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28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9662" y="364195"/>
            <a:ext cx="2389287" cy="57970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1801" y="364195"/>
            <a:ext cx="7029351" cy="579704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69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33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30" y="1705385"/>
            <a:ext cx="9557147" cy="2845473"/>
          </a:xfrm>
        </p:spPr>
        <p:txBody>
          <a:bodyPr anchor="b"/>
          <a:lstStyle>
            <a:lvl1pPr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030" y="4577778"/>
            <a:ext cx="9557147" cy="1496367"/>
          </a:xfrm>
        </p:spPr>
        <p:txBody>
          <a:bodyPr/>
          <a:lstStyle>
            <a:lvl1pPr marL="0" indent="0">
              <a:buNone/>
              <a:defRPr sz="2181">
                <a:solidFill>
                  <a:schemeClr val="tx1">
                    <a:tint val="75000"/>
                  </a:schemeClr>
                </a:solidFill>
              </a:defRPr>
            </a:lvl1pPr>
            <a:lvl2pPr marL="415549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2pPr>
            <a:lvl3pPr marL="831098" indent="0">
              <a:buNone/>
              <a:defRPr sz="1636">
                <a:solidFill>
                  <a:schemeClr val="tx1">
                    <a:tint val="75000"/>
                  </a:schemeClr>
                </a:solidFill>
              </a:defRPr>
            </a:lvl3pPr>
            <a:lvl4pPr marL="1246647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4pPr>
            <a:lvl5pPr marL="1662196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5pPr>
            <a:lvl6pPr marL="2077745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6pPr>
            <a:lvl7pPr marL="249329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7pPr>
            <a:lvl8pPr marL="290884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8pPr>
            <a:lvl9pPr marL="3324393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48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801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9630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12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364196"/>
            <a:ext cx="9557147" cy="1322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245" y="1676882"/>
            <a:ext cx="4687676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245" y="2498697"/>
            <a:ext cx="4687676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09630" y="1676882"/>
            <a:ext cx="4710762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9630" y="2498697"/>
            <a:ext cx="4710762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6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69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28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762" y="984911"/>
            <a:ext cx="5609630" cy="4861216"/>
          </a:xfrm>
        </p:spPr>
        <p:txBody>
          <a:bodyPr/>
          <a:lstStyle>
            <a:lvl1pPr>
              <a:defRPr sz="2908"/>
            </a:lvl1pPr>
            <a:lvl2pPr>
              <a:defRPr sz="2545"/>
            </a:lvl2pPr>
            <a:lvl3pPr>
              <a:defRPr sz="2181"/>
            </a:lvl3pPr>
            <a:lvl4pPr>
              <a:defRPr sz="1818"/>
            </a:lvl4pPr>
            <a:lvl5pPr>
              <a:defRPr sz="1818"/>
            </a:lvl5pPr>
            <a:lvl6pPr>
              <a:defRPr sz="1818"/>
            </a:lvl6pPr>
            <a:lvl7pPr>
              <a:defRPr sz="1818"/>
            </a:lvl7pPr>
            <a:lvl8pPr>
              <a:defRPr sz="1818"/>
            </a:lvl8pPr>
            <a:lvl9pPr>
              <a:defRPr sz="181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16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10762" y="984911"/>
            <a:ext cx="5609630" cy="4861216"/>
          </a:xfrm>
        </p:spPr>
        <p:txBody>
          <a:bodyPr anchor="t"/>
          <a:lstStyle>
            <a:lvl1pPr marL="0" indent="0">
              <a:buNone/>
              <a:defRPr sz="2908"/>
            </a:lvl1pPr>
            <a:lvl2pPr marL="415549" indent="0">
              <a:buNone/>
              <a:defRPr sz="2545"/>
            </a:lvl2pPr>
            <a:lvl3pPr marL="831098" indent="0">
              <a:buNone/>
              <a:defRPr sz="2181"/>
            </a:lvl3pPr>
            <a:lvl4pPr marL="1246647" indent="0">
              <a:buNone/>
              <a:defRPr sz="1818"/>
            </a:lvl4pPr>
            <a:lvl5pPr marL="1662196" indent="0">
              <a:buNone/>
              <a:defRPr sz="1818"/>
            </a:lvl5pPr>
            <a:lvl6pPr marL="2077745" indent="0">
              <a:buNone/>
              <a:defRPr sz="1818"/>
            </a:lvl6pPr>
            <a:lvl7pPr marL="2493294" indent="0">
              <a:buNone/>
              <a:defRPr sz="1818"/>
            </a:lvl7pPr>
            <a:lvl8pPr marL="2908844" indent="0">
              <a:buNone/>
              <a:defRPr sz="1818"/>
            </a:lvl8pPr>
            <a:lvl9pPr marL="3324393" indent="0">
              <a:buNone/>
              <a:defRPr sz="181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65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802" y="364196"/>
            <a:ext cx="955714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802" y="1820976"/>
            <a:ext cx="955714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801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70499" y="6340166"/>
            <a:ext cx="373975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5780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77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1098" rtl="0" eaLnBrk="1" latinLnBrk="0" hangingPunct="1">
        <a:lnSpc>
          <a:spcPct val="90000"/>
        </a:lnSpc>
        <a:spcBef>
          <a:spcPct val="0"/>
        </a:spcBef>
        <a:buNone/>
        <a:defRPr sz="3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775" indent="-207775" algn="l" defTabSz="831098" rtl="0" eaLnBrk="1" latinLnBrk="0" hangingPunct="1">
        <a:lnSpc>
          <a:spcPct val="90000"/>
        </a:lnSpc>
        <a:spcBef>
          <a:spcPts val="909"/>
        </a:spcBef>
        <a:buFont typeface="Arial" panose="020B0604020202020204" pitchFamily="34" charset="0"/>
        <a:buChar char="•"/>
        <a:defRPr sz="2545" kern="1200">
          <a:solidFill>
            <a:schemeClr val="tx1"/>
          </a:solidFill>
          <a:latin typeface="+mn-lt"/>
          <a:ea typeface="+mn-ea"/>
          <a:cs typeface="+mn-cs"/>
        </a:defRPr>
      </a:lvl1pPr>
      <a:lvl2pPr marL="623324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81" kern="1200">
          <a:solidFill>
            <a:schemeClr val="tx1"/>
          </a:solidFill>
          <a:latin typeface="+mn-lt"/>
          <a:ea typeface="+mn-ea"/>
          <a:cs typeface="+mn-cs"/>
        </a:defRPr>
      </a:lvl2pPr>
      <a:lvl3pPr marL="1038873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3pPr>
      <a:lvl4pPr marL="1454422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869971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0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701069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3116618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532167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1pPr>
      <a:lvl2pPr marL="415549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831098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246647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662196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077745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49329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290884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324393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6.xml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4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6" name="CaixaDeTexto 5"/>
          <p:cNvSpPr txBox="1"/>
          <p:nvPr/>
        </p:nvSpPr>
        <p:spPr>
          <a:xfrm>
            <a:off x="0" y="3997933"/>
            <a:ext cx="11080750" cy="129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pt-BR" sz="4000" b="1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JUNHO </a:t>
            </a:r>
            <a:endParaRPr lang="pt-BR" sz="4000" b="1" dirty="0">
              <a:solidFill>
                <a:srgbClr val="183C47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2000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2023</a:t>
            </a:r>
            <a:endParaRPr lang="pt-BR" sz="1818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74051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53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OUVIDORIA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7"/>
          <a:stretch/>
        </p:blipFill>
        <p:spPr>
          <a:xfrm>
            <a:off x="4736406" y="2682517"/>
            <a:ext cx="1607927" cy="130875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50" y="6033871"/>
            <a:ext cx="1858237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67499" y="5689600"/>
            <a:ext cx="138944" cy="1150705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33%</a:t>
            </a:r>
            <a:endParaRPr lang="pt-BR" sz="44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denúncias </a:t>
            </a: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arquiteto;</a:t>
            </a:r>
            <a:endParaRPr lang="pt-BR" sz="2400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84A98C"/>
                </a:solidFill>
                <a:latin typeface="Century Gothic" panose="020B0502020202020204" pitchFamily="34" charset="0"/>
              </a:rPr>
              <a:t>DENÚNCIA</a:t>
            </a:r>
          </a:p>
          <a:p>
            <a:r>
              <a:rPr lang="pt-BR" sz="1454" b="1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JUN 23</a:t>
            </a:r>
            <a:endParaRPr lang="pt-BR" sz="1454" b="1" i="1" dirty="0">
              <a:solidFill>
                <a:srgbClr val="84A98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488003067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0,3%</a:t>
            </a:r>
            <a:endParaRPr lang="pt-BR" sz="24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 maioria das vezes os demandantes que denunciam optam por não se identificar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84A9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967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88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276653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008196" y="4173550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 enviado através do Canal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JUN</a:t>
            </a:r>
            <a:endParaRPr lang="pt-BR" sz="1818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36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604818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6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SUGESTÃO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151266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863285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sugestões enviadas </a:t>
            </a:r>
          </a:p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Ouvidoria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JUN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r>
              <a:rPr lang="pt-BR" sz="36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92" y="1531474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20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74200" y="5922167"/>
            <a:ext cx="1098120" cy="90771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50%</a:t>
            </a:r>
            <a:endParaRPr lang="pt-BR" sz="4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Foi relacionado a RRT;</a:t>
            </a:r>
            <a:endParaRPr lang="pt-BR" sz="24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SUGESTÃO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JUN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188983154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2400" b="1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2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D68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maioria das sugestões são relacionadas a </a:t>
            </a:r>
            <a:r>
              <a:rPr lang="pt-BR" sz="1700" b="1" dirty="0" smtClean="0">
                <a:solidFill>
                  <a:srgbClr val="52D68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melhorias do sistema</a:t>
            </a:r>
            <a:endParaRPr lang="pt-BR" sz="1700" b="1" dirty="0">
              <a:solidFill>
                <a:srgbClr val="52D68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890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8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DIVERSOS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4731634" y="4294125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8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464919" y="4160124"/>
            <a:ext cx="3663487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 categorizadas como assuntos diversos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JUN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36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6103993" y="1465849"/>
            <a:ext cx="165205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02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011677" y="5192203"/>
            <a:ext cx="505058" cy="1646412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080750" cy="6840538"/>
          </a:xfrm>
          <a:prstGeom prst="rect">
            <a:avLst/>
          </a:prstGeom>
        </p:spPr>
      </p:pic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3810975962"/>
              </p:ext>
            </p:extLst>
          </p:nvPr>
        </p:nvGraphicFramePr>
        <p:xfrm>
          <a:off x="185981" y="197526"/>
          <a:ext cx="11086266" cy="428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2"/>
          <a:stretch/>
        </p:blipFill>
        <p:spPr>
          <a:xfrm>
            <a:off x="2370956" y="2492558"/>
            <a:ext cx="1236144" cy="1080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74826" y="0"/>
            <a:ext cx="2523214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PERCENTUAL TOTAL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JUN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ítulo 1"/>
          <p:cNvSpPr txBox="1">
            <a:spLocks/>
          </p:cNvSpPr>
          <p:nvPr/>
        </p:nvSpPr>
        <p:spPr>
          <a:xfrm>
            <a:off x="4477449" y="5078061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0,6% </a:t>
            </a:r>
            <a:endParaRPr lang="pt-BR" sz="2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8751942" y="4427598"/>
            <a:ext cx="330410" cy="28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891162" y="4427598"/>
            <a:ext cx="329659" cy="28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7816790" y="4427598"/>
            <a:ext cx="329658" cy="288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5938633" y="4463598"/>
            <a:ext cx="291254" cy="25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4747732" y="4427598"/>
            <a:ext cx="328163" cy="288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3545811" y="4427598"/>
            <a:ext cx="329658" cy="2880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2370956" y="4427598"/>
            <a:ext cx="331167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08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/>
          <p:cNvSpPr/>
          <p:nvPr/>
        </p:nvSpPr>
        <p:spPr>
          <a:xfrm>
            <a:off x="5996025" y="0"/>
            <a:ext cx="5084725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345310723"/>
              </p:ext>
            </p:extLst>
          </p:nvPr>
        </p:nvGraphicFramePr>
        <p:xfrm>
          <a:off x="6365077" y="0"/>
          <a:ext cx="4350548" cy="684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ângulo 3"/>
          <p:cNvSpPr/>
          <p:nvPr/>
        </p:nvSpPr>
        <p:spPr>
          <a:xfrm>
            <a:off x="-1" y="0"/>
            <a:ext cx="5996025" cy="6840538"/>
          </a:xfrm>
          <a:prstGeom prst="rect">
            <a:avLst/>
          </a:prstGeom>
          <a:solidFill>
            <a:srgbClr val="EEF0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Retângulo 57"/>
          <p:cNvSpPr/>
          <p:nvPr/>
        </p:nvSpPr>
        <p:spPr>
          <a:xfrm>
            <a:off x="388005" y="4803871"/>
            <a:ext cx="1620000" cy="162000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0" name="Retângulo 59"/>
          <p:cNvSpPr/>
          <p:nvPr/>
        </p:nvSpPr>
        <p:spPr>
          <a:xfrm>
            <a:off x="2188012" y="4803871"/>
            <a:ext cx="1620000" cy="1620000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4825" y="0"/>
            <a:ext cx="3233187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NÚMEROS POR REGIÃO E ESTADO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JUN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388012" y="3006355"/>
            <a:ext cx="1620000" cy="162000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88012" y="3460062"/>
            <a:ext cx="161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SUDESTE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388011" y="3828700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8</a:t>
            </a:r>
            <a:endParaRPr lang="pt-BR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88006" y="5709967"/>
            <a:ext cx="161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2188013" y="3006355"/>
            <a:ext cx="1620000" cy="162000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2188020" y="3485823"/>
            <a:ext cx="1619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NORDESTE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2188019" y="3807434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7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Retângulo 60"/>
          <p:cNvSpPr/>
          <p:nvPr/>
        </p:nvSpPr>
        <p:spPr>
          <a:xfrm>
            <a:off x="3988019" y="4803146"/>
            <a:ext cx="1620000" cy="1620000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388006" y="5094757"/>
            <a:ext cx="1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CENTRO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OESTE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2188011" y="5272901"/>
            <a:ext cx="1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</a:rPr>
              <a:t>NORTE</a:t>
            </a:r>
            <a:endParaRPr lang="pt-BR" sz="1600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2188011" y="5620967"/>
            <a:ext cx="162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3988017" y="5242123"/>
            <a:ext cx="1620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2F3E46"/>
                </a:solidFill>
              </a:rPr>
              <a:t>SUL</a:t>
            </a:r>
            <a:endParaRPr lang="pt-BR" b="1" dirty="0">
              <a:solidFill>
                <a:srgbClr val="2F3E46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988018" y="5620967"/>
            <a:ext cx="1620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82476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11" name="Elipse 10"/>
          <p:cNvSpPr/>
          <p:nvPr/>
        </p:nvSpPr>
        <p:spPr>
          <a:xfrm>
            <a:off x="7363641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1377109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0" y="1632729"/>
            <a:ext cx="11080750" cy="651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b="1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JUN 23</a:t>
            </a:r>
            <a:endParaRPr lang="pt-BR" sz="1818" b="1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94"/>
          <a:stretch/>
        </p:blipFill>
        <p:spPr>
          <a:xfrm>
            <a:off x="4427048" y="2725106"/>
            <a:ext cx="2226654" cy="1944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377110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recebidos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pt-BR" sz="60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363641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concluídos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r>
              <a:rPr lang="pt-BR" sz="60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0" y="71736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</a:t>
            </a:r>
            <a:endParaRPr lang="pt-BR" sz="28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46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Retângulo 13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6102099" y="1855463"/>
            <a:ext cx="1655836" cy="1440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JUN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43849" y="4156872"/>
            <a:ext cx="1372550" cy="695211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36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13</a:t>
            </a:r>
            <a:endParaRPr lang="pt-BR" sz="4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42%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6102099" y="415228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a </a:t>
            </a:r>
          </a:p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5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067770" y="5858569"/>
            <a:ext cx="632899" cy="98197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29" y="0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38%</a:t>
            </a:r>
            <a:endParaRPr lang="pt-BR" sz="4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</a:t>
            </a:r>
            <a:r>
              <a:rPr lang="pt-BR" sz="24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sobre anuidade;</a:t>
            </a:r>
            <a:endParaRPr lang="pt-BR" sz="24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2F3E46"/>
                </a:solidFill>
                <a:latin typeface="Century Gothic" panose="020B0502020202020204" pitchFamily="34" charset="0"/>
              </a:rPr>
              <a:t>RECLAMAÇÃO</a:t>
            </a:r>
          </a:p>
          <a:p>
            <a:r>
              <a:rPr lang="pt-BR" sz="1454" b="1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JUN 23</a:t>
            </a:r>
            <a:endParaRPr lang="pt-BR" sz="1454" b="1" i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859985948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Suporte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Registro Profissional</a:t>
            </a:r>
          </a:p>
          <a:p>
            <a:pPr algn="l"/>
            <a:endParaRPr lang="pt-BR" sz="2000" dirty="0" smtClean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24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 </a:t>
            </a:r>
            <a:endParaRPr lang="pt-BR" sz="24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260574"/>
            <a:ext cx="3407909" cy="116299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260574"/>
            <a:ext cx="3078302" cy="1162998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dúvidas sobre anuidade são mais </a:t>
            </a:r>
            <a:r>
              <a:rPr lang="pt-BR" sz="17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frequentes em junho</a:t>
            </a:r>
            <a:endParaRPr lang="pt-BR" sz="17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2F3E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47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779288" y="0"/>
            <a:ext cx="830146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Retângulo 4"/>
          <p:cNvSpPr/>
          <p:nvPr/>
        </p:nvSpPr>
        <p:spPr>
          <a:xfrm>
            <a:off x="0" y="0"/>
            <a:ext cx="2779290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836986"/>
            <a:ext cx="1498057" cy="1308750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63992" y="4293569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6011" y="414893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pedidos de informação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JUN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19%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281250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75989" y="5847581"/>
            <a:ext cx="950991" cy="98197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1" y="0"/>
            <a:ext cx="4251958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50%</a:t>
            </a:r>
            <a:endParaRPr lang="pt-BR" sz="4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</a:t>
            </a:r>
            <a:r>
              <a:rPr lang="pt-BR" sz="24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assuntos gerais;</a:t>
            </a:r>
            <a:endParaRPr lang="pt-BR" sz="24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INFORMAÇÃO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JUN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045587934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400" b="1" dirty="0" smtClean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algn="l"/>
            <a:endParaRPr lang="pt-BR" sz="2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16% </a:t>
            </a:r>
            <a:endParaRPr lang="pt-BR" sz="2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167423"/>
            <a:ext cx="3407909" cy="1256149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167423"/>
            <a:ext cx="3078302" cy="1256149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</a:t>
            </a:r>
            <a:r>
              <a:rPr lang="pt-BR" sz="17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uestões relacionadas à assuntos gerais foram dúvidas específicas</a:t>
            </a:r>
            <a:endParaRPr lang="pt-BR" sz="17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368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6184389" y="1701045"/>
            <a:ext cx="1491263" cy="1308750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58587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0606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a </a:t>
            </a:r>
          </a:p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JUN</a:t>
            </a:r>
            <a:endParaRPr lang="pt-BR" sz="1818" dirty="0">
              <a:solidFill>
                <a:srgbClr val="52796F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52796F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22%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377786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771775" y="5715000"/>
            <a:ext cx="45719" cy="990600"/>
          </a:xfrm>
          <a:prstGeom prst="rect">
            <a:avLst/>
          </a:prstGeom>
          <a:solidFill>
            <a:srgbClr val="52796F"/>
          </a:solidFill>
          <a:ln>
            <a:solidFill>
              <a:srgbClr val="5279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4683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43%</a:t>
            </a:r>
            <a:endParaRPr lang="pt-BR" sz="44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</a:t>
            </a: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assuntos gerais;</a:t>
            </a:r>
            <a:endParaRPr lang="pt-BR" sz="2400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52796F"/>
                </a:solidFill>
                <a:latin typeface="Century Gothic" panose="020B0502020202020204" pitchFamily="34" charset="0"/>
              </a:rPr>
              <a:t>SOLICITAÇÃO</a:t>
            </a:r>
          </a:p>
          <a:p>
            <a:r>
              <a:rPr lang="pt-BR" sz="1454" b="1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JUN 23</a:t>
            </a:r>
            <a:endParaRPr lang="pt-BR" sz="1454" b="1" i="1" dirty="0">
              <a:solidFill>
                <a:srgbClr val="52796F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561613085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1983142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frequentes</a:t>
            </a:r>
            <a:endParaRPr lang="pt-BR" sz="20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72988" lvl="1" indent="-342900">
              <a:buFont typeface="Arial" panose="020B0604020202020204" pitchFamily="34" charset="0"/>
              <a:buChar char="•"/>
            </a:pPr>
            <a:endParaRPr lang="pt-BR" sz="100" dirty="0" smtClean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anuidade 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  <a:endParaRPr lang="pt-BR" sz="24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4837815"/>
            <a:ext cx="3407909" cy="158575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4837815"/>
            <a:ext cx="3078302" cy="158575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são mais frequentes quando o demandante não encontra a informação desejada nos portais do CAU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5279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1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DENÚNCIA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744485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456504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 cadastrados</a:t>
            </a:r>
            <a:endParaRPr lang="pt-BR" sz="36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JUN</a:t>
            </a:r>
            <a:endParaRPr lang="pt-BR" sz="1818" dirty="0">
              <a:solidFill>
                <a:srgbClr val="84A98C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84A98C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9</a:t>
            </a:r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6173708" y="1657254"/>
            <a:ext cx="151261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76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41743</TotalTime>
  <Words>260</Words>
  <Application>Microsoft Office PowerPoint</Application>
  <PresentationFormat>Personalizar</PresentationFormat>
  <Paragraphs>151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 Unicode MS</vt:lpstr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Paulo Galdino</dc:creator>
  <cp:lastModifiedBy>Ana Elisa Carnauba Rodrigues</cp:lastModifiedBy>
  <cp:revision>162</cp:revision>
  <cp:lastPrinted>2019-09-30T19:25:44Z</cp:lastPrinted>
  <dcterms:created xsi:type="dcterms:W3CDTF">2019-09-20T19:28:42Z</dcterms:created>
  <dcterms:modified xsi:type="dcterms:W3CDTF">2024-12-19T13:36:52Z</dcterms:modified>
</cp:coreProperties>
</file>