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8"/>
  </p:notesMasterIdLst>
  <p:sldIdLst>
    <p:sldId id="256" r:id="rId2"/>
    <p:sldId id="295" r:id="rId3"/>
    <p:sldId id="277" r:id="rId4"/>
    <p:sldId id="274" r:id="rId5"/>
    <p:sldId id="258" r:id="rId6"/>
    <p:sldId id="278" r:id="rId7"/>
    <p:sldId id="279" r:id="rId8"/>
    <p:sldId id="280" r:id="rId9"/>
    <p:sldId id="281" r:id="rId10"/>
    <p:sldId id="282" r:id="rId11"/>
    <p:sldId id="283" r:id="rId12"/>
    <p:sldId id="284" r:id="rId13"/>
    <p:sldId id="285" r:id="rId14"/>
    <p:sldId id="286" r:id="rId15"/>
    <p:sldId id="292" r:id="rId16"/>
    <p:sldId id="291" r:id="rId17"/>
  </p:sldIdLst>
  <p:sldSz cx="11080750" cy="6840538"/>
  <p:notesSz cx="6797675" cy="9926638"/>
  <p:defaultTextStyle>
    <a:defPPr>
      <a:defRPr lang="pt-BR"/>
    </a:defPPr>
    <a:lvl1pPr marL="0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1pPr>
    <a:lvl2pPr marL="430088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2pPr>
    <a:lvl3pPr marL="860176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3pPr>
    <a:lvl4pPr marL="1290264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4pPr>
    <a:lvl5pPr marL="1720352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5pPr>
    <a:lvl6pPr marL="2150440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6pPr>
    <a:lvl7pPr marL="2580528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7pPr>
    <a:lvl8pPr marL="3010616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8pPr>
    <a:lvl9pPr marL="3440704" algn="l" defTabSz="860176" rtl="0" eaLnBrk="1" latinLnBrk="0" hangingPunct="1">
      <a:defRPr sz="1693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2D681"/>
    <a:srgbClr val="52796F"/>
    <a:srgbClr val="2F3E46"/>
    <a:srgbClr val="AEC6B3"/>
    <a:srgbClr val="84A98C"/>
    <a:srgbClr val="506A78"/>
    <a:srgbClr val="6C9C8F"/>
    <a:srgbClr val="50787C"/>
    <a:srgbClr val="354F52"/>
    <a:srgbClr val="96E6B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3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4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Planilha_do_Microsoft_Excel6.xlsx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506A78"/>
            </a:solidFill>
            <a:ln>
              <a:solidFill>
                <a:srgbClr val="506A78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506A78"/>
              </a:solidFill>
              <a:ln>
                <a:solidFill>
                  <a:srgbClr val="506A78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C6EC-40CD-91A2-8B46A28F7833}"/>
              </c:ext>
            </c:extLst>
          </c:dPt>
          <c:dPt>
            <c:idx val="3"/>
            <c:invertIfNegative val="0"/>
            <c:bubble3D val="0"/>
            <c:spPr>
              <a:solidFill>
                <a:srgbClr val="506A78"/>
              </a:solidFill>
              <a:ln>
                <a:solidFill>
                  <a:srgbClr val="506A78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3567-4228-B4DD-24EA201454A5}"/>
              </c:ext>
            </c:extLst>
          </c:dPt>
          <c:dPt>
            <c:idx val="4"/>
            <c:invertIfNegative val="0"/>
            <c:bubble3D val="0"/>
            <c:spPr>
              <a:solidFill>
                <a:srgbClr val="2F3E46"/>
              </a:solidFill>
              <a:ln>
                <a:solidFill>
                  <a:srgbClr val="2F3E46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94D9-441B-AB11-B5ECCF0C6DF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Plan1!$A$2:$A$6</c:f>
              <c:strCache>
                <c:ptCount val="5"/>
                <c:pt idx="0">
                  <c:v>RRT</c:v>
                </c:pt>
                <c:pt idx="1">
                  <c:v>Atendimento</c:v>
                </c:pt>
                <c:pt idx="2">
                  <c:v>Registro Profissional</c:v>
                </c:pt>
                <c:pt idx="3">
                  <c:v>Suporte</c:v>
                </c:pt>
                <c:pt idx="4">
                  <c:v>Anuidade</c:v>
                </c:pt>
              </c:strCache>
            </c:strRef>
          </c:cat>
          <c:val>
            <c:numRef>
              <c:f>Plan1!$B$2:$B$6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3</c:v>
                </c:pt>
                <c:pt idx="3">
                  <c:v>3</c:v>
                </c:pt>
                <c:pt idx="4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76F-49E1-9D48-A89A16666A0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8326848"/>
        <c:axId val="444503200"/>
      </c:barChart>
      <c:valAx>
        <c:axId val="44450320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8326848"/>
        <c:crosses val="autoZero"/>
        <c:crossBetween val="between"/>
      </c:valAx>
      <c:catAx>
        <c:axId val="18832684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444503200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50787C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50787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9D6-4CAF-9414-6363F97ABA2B}"/>
              </c:ext>
            </c:extLst>
          </c:dPt>
          <c:dPt>
            <c:idx val="1"/>
            <c:invertIfNegative val="0"/>
            <c:bubble3D val="0"/>
            <c:spPr>
              <a:solidFill>
                <a:srgbClr val="50787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47B-42A1-870D-F124277D58C9}"/>
              </c:ext>
            </c:extLst>
          </c:dPt>
          <c:dPt>
            <c:idx val="3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4150-440D-B76C-2A7924F242E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Plan1!$A$2:$A$5</c:f>
              <c:strCache>
                <c:ptCount val="4"/>
                <c:pt idx="0">
                  <c:v>Fiscalização</c:v>
                </c:pt>
                <c:pt idx="1">
                  <c:v>Registro Profissional</c:v>
                </c:pt>
                <c:pt idx="2">
                  <c:v>RRT</c:v>
                </c:pt>
                <c:pt idx="3">
                  <c:v>Assuntos Gerais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FA7-4625-84A5-FCF176E9F1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188330208"/>
        <c:axId val="188329648"/>
      </c:barChart>
      <c:valAx>
        <c:axId val="188329648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88330208"/>
        <c:crosses val="autoZero"/>
        <c:crossBetween val="between"/>
      </c:valAx>
      <c:catAx>
        <c:axId val="18833020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188329648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6C9C8F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6C9C8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826-4817-98D9-8C956C16B866}"/>
              </c:ext>
            </c:extLst>
          </c:dPt>
          <c:dPt>
            <c:idx val="3"/>
            <c:invertIfNegative val="0"/>
            <c:bubble3D val="0"/>
            <c:spPr>
              <a:solidFill>
                <a:srgbClr val="52796F"/>
              </a:solidFill>
              <a:ln>
                <a:solidFill>
                  <a:srgbClr val="52796F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514D-4681-A862-708C8D822D3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Plan1!$A$2:$A$5</c:f>
              <c:strCache>
                <c:ptCount val="4"/>
                <c:pt idx="0">
                  <c:v>RRT </c:v>
                </c:pt>
                <c:pt idx="1">
                  <c:v>RDA</c:v>
                </c:pt>
                <c:pt idx="2">
                  <c:v>Anuidade</c:v>
                </c:pt>
                <c:pt idx="3">
                  <c:v>Assuntos Gerais</c:v>
                </c:pt>
              </c:strCache>
            </c:strRef>
          </c:cat>
          <c:val>
            <c:numRef>
              <c:f>Plan1!$B$2:$B$5</c:f>
              <c:numCache>
                <c:formatCode>General</c:formatCode>
                <c:ptCount val="4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826-4817-98D9-8C956C16B86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335187552"/>
        <c:axId val="335186992"/>
      </c:barChart>
      <c:valAx>
        <c:axId val="3351869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335187552"/>
        <c:crosses val="autoZero"/>
        <c:crossBetween val="between"/>
      </c:valAx>
      <c:catAx>
        <c:axId val="33518755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3518699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AEC6B3"/>
            </a:solidFill>
            <a:ln>
              <a:solidFill>
                <a:srgbClr val="AEC6B3"/>
              </a:solidFill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AEC6B3"/>
              </a:solidFill>
              <a:ln>
                <a:solidFill>
                  <a:srgbClr val="AEC6B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0C9-4802-8CA6-D9AB96C76BAC}"/>
              </c:ext>
            </c:extLst>
          </c:dPt>
          <c:dPt>
            <c:idx val="2"/>
            <c:invertIfNegative val="0"/>
            <c:bubble3D val="0"/>
            <c:spPr>
              <a:solidFill>
                <a:srgbClr val="AEC6B3"/>
              </a:solidFill>
              <a:ln>
                <a:solidFill>
                  <a:srgbClr val="AEC6B3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E785-46AE-B78D-F340BF1875A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Plan1!$A$2:$A$4</c:f>
              <c:strCache>
                <c:ptCount val="3"/>
                <c:pt idx="0">
                  <c:v>Contra o CAU</c:v>
                </c:pt>
                <c:pt idx="1">
                  <c:v>Eleições</c:v>
                </c:pt>
                <c:pt idx="2">
                  <c:v>Contra Arquiteto</c:v>
                </c:pt>
              </c:strCache>
            </c:strRef>
          </c:cat>
          <c:val>
            <c:numRef>
              <c:f>Plan1!$B$2:$B$4</c:f>
              <c:numCache>
                <c:formatCode>General</c:formatCode>
                <c:ptCount val="3"/>
                <c:pt idx="0">
                  <c:v>1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9848-496B-948B-7EA7B3BE062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37285712"/>
        <c:axId val="104300384"/>
      </c:barChart>
      <c:valAx>
        <c:axId val="104300384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7285712"/>
        <c:crosses val="autoZero"/>
        <c:crossBetween val="between"/>
      </c:valAx>
      <c:catAx>
        <c:axId val="4372857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104300384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1114295581031313"/>
          <c:y val="7.4185221670157869E-2"/>
          <c:w val="0.5238123571655241"/>
          <c:h val="0.85064406325039599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Colunas1</c:v>
                </c:pt>
              </c:strCache>
            </c:strRef>
          </c:tx>
          <c:spPr>
            <a:solidFill>
              <a:srgbClr val="52D68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1500" b="0" i="0" u="none" strike="noStrike" kern="1200" baseline="0">
                    <a:solidFill>
                      <a:srgbClr val="2F3E46"/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strRef>
              <c:f>Plan1!$A$2:$A$3</c:f>
              <c:strCache>
                <c:ptCount val="2"/>
                <c:pt idx="0">
                  <c:v>Cau Assuntos Gerais </c:v>
                </c:pt>
                <c:pt idx="1">
                  <c:v>RRT</c:v>
                </c:pt>
              </c:strCache>
            </c:strRef>
          </c:cat>
          <c:val>
            <c:numRef>
              <c:f>Plan1!$B$2:$B$3</c:f>
              <c:numCache>
                <c:formatCode>General</c:formatCode>
                <c:ptCount val="2"/>
                <c:pt idx="0">
                  <c:v>1</c:v>
                </c:pt>
                <c:pt idx="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B95-437A-986B-01A34C895A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axId val="437288512"/>
        <c:axId val="437287952"/>
      </c:barChart>
      <c:valAx>
        <c:axId val="43728795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37288512"/>
        <c:crosses val="autoZero"/>
        <c:crossBetween val="between"/>
      </c:valAx>
      <c:catAx>
        <c:axId val="437288512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cap="all" spc="0" normalizeH="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437287952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35486781572803683"/>
          <c:y val="7.136388601917118E-2"/>
          <c:w val="0.28750167098642593"/>
          <c:h val="0.74430721693010982"/>
        </c:manualLayout>
      </c:layout>
      <c:doughnutChart>
        <c:varyColors val="1"/>
        <c:ser>
          <c:idx val="0"/>
          <c:order val="0"/>
          <c:tx>
            <c:strRef>
              <c:f>Plan1!$B$1</c:f>
              <c:strCache>
                <c:ptCount val="1"/>
                <c:pt idx="0">
                  <c:v>Vendas</c:v>
                </c:pt>
              </c:strCache>
            </c:strRef>
          </c:tx>
          <c:spPr>
            <a:ln>
              <a:noFill/>
            </a:ln>
          </c:spPr>
          <c:explosion val="2"/>
          <c:dPt>
            <c:idx val="0"/>
            <c:bubble3D val="0"/>
            <c:spPr>
              <a:solidFill>
                <a:srgbClr val="2F3E46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8C2D-43EB-B824-2E02094F8D61}"/>
              </c:ext>
            </c:extLst>
          </c:dPt>
          <c:dPt>
            <c:idx val="1"/>
            <c:bubble3D val="0"/>
            <c:spPr>
              <a:solidFill>
                <a:srgbClr val="354F5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8C2D-43EB-B824-2E02094F8D61}"/>
              </c:ext>
            </c:extLst>
          </c:dPt>
          <c:dPt>
            <c:idx val="2"/>
            <c:bubble3D val="0"/>
            <c:spPr>
              <a:solidFill>
                <a:srgbClr val="52796F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8C2D-43EB-B824-2E02094F8D61}"/>
              </c:ext>
            </c:extLst>
          </c:dPt>
          <c:dPt>
            <c:idx val="3"/>
            <c:bubble3D val="0"/>
            <c:spPr>
              <a:solidFill>
                <a:srgbClr val="84A98C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8C2D-43EB-B824-2E02094F8D61}"/>
              </c:ext>
            </c:extLst>
          </c:dPt>
          <c:dPt>
            <c:idx val="4"/>
            <c:bubble3D val="0"/>
            <c:spPr>
              <a:solidFill>
                <a:srgbClr val="96E6B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8C2D-43EB-B824-2E02094F8D61}"/>
              </c:ext>
            </c:extLst>
          </c:dPt>
          <c:dPt>
            <c:idx val="5"/>
            <c:bubble3D val="0"/>
            <c:spPr>
              <a:solidFill>
                <a:srgbClr val="94CF92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8C2D-43EB-B824-2E02094F8D61}"/>
              </c:ext>
            </c:extLst>
          </c:dPt>
          <c:dPt>
            <c:idx val="6"/>
            <c:bubble3D val="0"/>
            <c:spPr>
              <a:solidFill>
                <a:srgbClr val="96E8C3"/>
              </a:solidFill>
              <a:ln w="19050"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8C2D-43EB-B824-2E02094F8D61}"/>
              </c:ext>
            </c:extLst>
          </c:dPt>
          <c:dLbls>
            <c:dLbl>
              <c:idx val="0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1-8C2D-43EB-B824-2E02094F8D61}"/>
                </c:ext>
              </c:extLst>
            </c:dLbl>
            <c:dLbl>
              <c:idx val="1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3-8C2D-43EB-B824-2E02094F8D61}"/>
                </c:ext>
              </c:extLst>
            </c:dLbl>
            <c:dLbl>
              <c:idx val="2"/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197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pt-BR"/>
                </a:p>
              </c:txPr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6="http://schemas.microsoft.com/office/drawing/2014/chart" uri="{C3380CC4-5D6E-409C-BE32-E72D297353CC}">
                  <c16:uniqueId val="{00000005-8C2D-43EB-B824-2E02094F8D61}"/>
                </c:ext>
              </c:extLst>
            </c:dLbl>
            <c:dLbl>
              <c:idx val="5"/>
              <c:layout>
                <c:manualLayout>
                  <c:x val="-8.0206446426596655E-3"/>
                  <c:y val="-5.0417255918831734E-2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8C2D-43EB-B824-2E02094F8D61}"/>
                </c:ext>
              </c:extLst>
            </c:dLbl>
            <c:dLbl>
              <c:idx val="6"/>
              <c:layout>
                <c:manualLayout>
                  <c:x val="1.7138322316160082E-6"/>
                  <c:y val="5.9314418728037043E-3"/>
                </c:manualLayout>
              </c:layout>
              <c:showLegendKey val="0"/>
              <c:showVal val="0"/>
              <c:showCatName val="0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8C2D-43EB-B824-2E02094F8D61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Plan1!$A$2:$A$8</c:f>
              <c:strCache>
                <c:ptCount val="7"/>
                <c:pt idx="0">
                  <c:v>Reclamação</c:v>
                </c:pt>
                <c:pt idx="1">
                  <c:v>Informação</c:v>
                </c:pt>
                <c:pt idx="2">
                  <c:v>Solicitação </c:v>
                </c:pt>
                <c:pt idx="3">
                  <c:v>Denúncia</c:v>
                </c:pt>
                <c:pt idx="4">
                  <c:v>Sugestão</c:v>
                </c:pt>
                <c:pt idx="5">
                  <c:v>Elogios </c:v>
                </c:pt>
                <c:pt idx="6">
                  <c:v>Diversos</c:v>
                </c:pt>
              </c:strCache>
            </c:strRef>
          </c:cat>
          <c:val>
            <c:numRef>
              <c:f>Plan1!$B$2:$B$8</c:f>
              <c:numCache>
                <c:formatCode>General</c:formatCode>
                <c:ptCount val="7"/>
                <c:pt idx="0">
                  <c:v>23</c:v>
                </c:pt>
                <c:pt idx="1">
                  <c:v>12</c:v>
                </c:pt>
                <c:pt idx="2">
                  <c:v>5</c:v>
                </c:pt>
                <c:pt idx="3">
                  <c:v>20</c:v>
                </c:pt>
                <c:pt idx="4">
                  <c:v>1</c:v>
                </c:pt>
                <c:pt idx="5">
                  <c:v>0</c:v>
                </c:pt>
                <c:pt idx="6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8C2D-43EB-B824-2E02094F8D61}"/>
            </c:ext>
          </c:extLst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  <c:holeSize val="60"/>
      </c:doughnutChart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15355711291791121"/>
          <c:y val="0.90463152201732555"/>
          <c:w val="0.69288568396248118"/>
          <c:h val="6.867698955505777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Century Gothic" panose="020B0502020202020204" pitchFamily="34" charset="0"/>
              <a:ea typeface="+mn-ea"/>
              <a:cs typeface="+mn-cs"/>
            </a:defRPr>
          </a:pPr>
          <a:endParaRPr lang="pt-B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pt-BR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pt-B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42298489307749515"/>
          <c:y val="6.1507598014600325E-2"/>
          <c:w val="0.532212218464999"/>
          <c:h val="0.87717543227965866"/>
        </c:manualLayout>
      </c:layout>
      <c:barChart>
        <c:barDir val="bar"/>
        <c:grouping val="clustered"/>
        <c:varyColors val="0"/>
        <c:ser>
          <c:idx val="0"/>
          <c:order val="0"/>
          <c:tx>
            <c:strRef>
              <c:f>Plan1!$B$1</c:f>
              <c:strCache>
                <c:ptCount val="1"/>
                <c:pt idx="0">
                  <c:v>Estados</c:v>
                </c:pt>
              </c:strCache>
            </c:strRef>
          </c:tx>
          <c:spPr>
            <a:solidFill>
              <a:srgbClr val="006972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0F5D-45EA-8ACC-141046BF1367}"/>
              </c:ext>
            </c:extLst>
          </c:dPt>
          <c:dPt>
            <c:idx val="2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0F5D-45EA-8ACC-141046BF1367}"/>
              </c:ext>
            </c:extLst>
          </c:dPt>
          <c:dPt>
            <c:idx val="3"/>
            <c:invertIfNegative val="0"/>
            <c:bubble3D val="0"/>
            <c:spPr>
              <a:solidFill>
                <a:srgbClr val="94CF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0F5D-45EA-8ACC-141046BF1367}"/>
              </c:ext>
            </c:extLst>
          </c:dPt>
          <c:dPt>
            <c:idx val="5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0F5D-45EA-8ACC-141046BF1367}"/>
              </c:ext>
            </c:extLst>
          </c:dPt>
          <c:dPt>
            <c:idx val="6"/>
            <c:invertIfNegative val="0"/>
            <c:bubble3D val="0"/>
            <c:spPr>
              <a:solidFill>
                <a:srgbClr val="94CF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0F5D-45EA-8ACC-141046BF1367}"/>
              </c:ext>
            </c:extLst>
          </c:dPt>
          <c:dPt>
            <c:idx val="8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0F5D-45EA-8ACC-141046BF1367}"/>
              </c:ext>
            </c:extLst>
          </c:dPt>
          <c:dPt>
            <c:idx val="9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0F5D-45EA-8ACC-141046BF1367}"/>
              </c:ext>
            </c:extLst>
          </c:dPt>
          <c:dPt>
            <c:idx val="10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0F5D-45EA-8ACC-141046BF1367}"/>
              </c:ext>
            </c:extLst>
          </c:dPt>
          <c:dPt>
            <c:idx val="11"/>
            <c:invertIfNegative val="0"/>
            <c:bubble3D val="0"/>
            <c:spPr>
              <a:solidFill>
                <a:srgbClr val="94CF9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0F5D-45EA-8ACC-141046BF1367}"/>
              </c:ext>
            </c:extLst>
          </c:dPt>
          <c:dPt>
            <c:idx val="12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0F5D-45EA-8ACC-141046BF1367}"/>
              </c:ext>
            </c:extLst>
          </c:dPt>
          <c:dPt>
            <c:idx val="13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0F5D-45EA-8ACC-141046BF1367}"/>
              </c:ext>
            </c:extLst>
          </c:dPt>
          <c:dPt>
            <c:idx val="14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0F5D-45EA-8ACC-141046BF1367}"/>
              </c:ext>
            </c:extLst>
          </c:dPt>
          <c:dPt>
            <c:idx val="15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0F5D-45EA-8ACC-141046BF1367}"/>
              </c:ext>
            </c:extLst>
          </c:dPt>
          <c:dPt>
            <c:idx val="16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0F5D-45EA-8ACC-141046BF1367}"/>
              </c:ext>
            </c:extLst>
          </c:dPt>
          <c:dPt>
            <c:idx val="17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0F5D-45EA-8ACC-141046BF1367}"/>
              </c:ext>
            </c:extLst>
          </c:dPt>
          <c:dPt>
            <c:idx val="19"/>
            <c:invertIfNegative val="0"/>
            <c:bubble3D val="0"/>
            <c:spPr>
              <a:solidFill>
                <a:srgbClr val="2F3E4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F-0F5D-45EA-8ACC-141046BF1367}"/>
              </c:ext>
            </c:extLst>
          </c:dPt>
          <c:dPt>
            <c:idx val="20"/>
            <c:invertIfNegative val="0"/>
            <c:bubble3D val="0"/>
            <c:spPr>
              <a:solidFill>
                <a:srgbClr val="52796F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1-0F5D-45EA-8ACC-141046BF1367}"/>
              </c:ext>
            </c:extLst>
          </c:dPt>
          <c:dPt>
            <c:idx val="21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3-0F5D-45EA-8ACC-141046BF1367}"/>
              </c:ext>
            </c:extLst>
          </c:dPt>
          <c:dPt>
            <c:idx val="22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5-0F5D-45EA-8ACC-141046BF1367}"/>
              </c:ext>
            </c:extLst>
          </c:dPt>
          <c:dPt>
            <c:idx val="25"/>
            <c:invertIfNegative val="0"/>
            <c:bubble3D val="0"/>
            <c:spPr>
              <a:solidFill>
                <a:srgbClr val="354F52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7-0F5D-45EA-8ACC-141046BF1367}"/>
              </c:ext>
            </c:extLst>
          </c:dPt>
          <c:dPt>
            <c:idx val="26"/>
            <c:invertIfNegative val="0"/>
            <c:bubble3D val="0"/>
            <c:spPr>
              <a:solidFill>
                <a:srgbClr val="84A98C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29-0F5D-45EA-8ACC-141046BF136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105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Century Gothic" panose="020B0502020202020204" pitchFamily="34" charset="0"/>
                    <a:ea typeface="+mn-ea"/>
                    <a:cs typeface="+mn-cs"/>
                  </a:defRPr>
                </a:pPr>
                <a:endParaRPr lang="pt-B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Plan1!$A$2:$A$28</c:f>
              <c:strCache>
                <c:ptCount val="27"/>
                <c:pt idx="0">
                  <c:v>Tocantins</c:v>
                </c:pt>
                <c:pt idx="1">
                  <c:v>Sergipe</c:v>
                </c:pt>
                <c:pt idx="2">
                  <c:v>São Paulo </c:v>
                </c:pt>
                <c:pt idx="3">
                  <c:v>Santa Catarina</c:v>
                </c:pt>
                <c:pt idx="4">
                  <c:v>Roraima </c:v>
                </c:pt>
                <c:pt idx="5">
                  <c:v>Rondônia</c:v>
                </c:pt>
                <c:pt idx="6">
                  <c:v>Rio Grande do Sul </c:v>
                </c:pt>
                <c:pt idx="7">
                  <c:v>Rio Grande do Norte</c:v>
                </c:pt>
                <c:pt idx="8">
                  <c:v>Rio de Janeiro</c:v>
                </c:pt>
                <c:pt idx="9">
                  <c:v>Piauí</c:v>
                </c:pt>
                <c:pt idx="10">
                  <c:v>Pernambuco</c:v>
                </c:pt>
                <c:pt idx="11">
                  <c:v>Paraná</c:v>
                </c:pt>
                <c:pt idx="12">
                  <c:v>Paraíba</c:v>
                </c:pt>
                <c:pt idx="13">
                  <c:v>Pará</c:v>
                </c:pt>
                <c:pt idx="14">
                  <c:v>Minas Gerais</c:v>
                </c:pt>
                <c:pt idx="15">
                  <c:v>Mato Grosso do Sul</c:v>
                </c:pt>
                <c:pt idx="16">
                  <c:v>Mato Grosso</c:v>
                </c:pt>
                <c:pt idx="17">
                  <c:v>Maranhão </c:v>
                </c:pt>
                <c:pt idx="18">
                  <c:v>Goiás</c:v>
                </c:pt>
                <c:pt idx="19">
                  <c:v>Espirito Santo </c:v>
                </c:pt>
                <c:pt idx="20">
                  <c:v>Distrito Federal</c:v>
                </c:pt>
                <c:pt idx="21">
                  <c:v>Ceará</c:v>
                </c:pt>
                <c:pt idx="22">
                  <c:v>Bahia </c:v>
                </c:pt>
                <c:pt idx="23">
                  <c:v>Amazonas </c:v>
                </c:pt>
                <c:pt idx="24">
                  <c:v>Amapá</c:v>
                </c:pt>
                <c:pt idx="25">
                  <c:v>Alagoas</c:v>
                </c:pt>
                <c:pt idx="26">
                  <c:v>Acre </c:v>
                </c:pt>
              </c:strCache>
            </c:strRef>
          </c:cat>
          <c:val>
            <c:numRef>
              <c:f>Plan1!$B$2:$B$28</c:f>
              <c:numCache>
                <c:formatCode>General</c:formatCode>
                <c:ptCount val="2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6</c:v>
                </c:pt>
                <c:pt idx="4">
                  <c:v>0</c:v>
                </c:pt>
                <c:pt idx="5">
                  <c:v>0</c:v>
                </c:pt>
                <c:pt idx="6">
                  <c:v>4</c:v>
                </c:pt>
                <c:pt idx="7">
                  <c:v>1</c:v>
                </c:pt>
                <c:pt idx="8">
                  <c:v>7</c:v>
                </c:pt>
                <c:pt idx="9">
                  <c:v>0</c:v>
                </c:pt>
                <c:pt idx="10">
                  <c:v>1</c:v>
                </c:pt>
                <c:pt idx="11">
                  <c:v>0</c:v>
                </c:pt>
                <c:pt idx="12">
                  <c:v>1</c:v>
                </c:pt>
                <c:pt idx="13">
                  <c:v>0</c:v>
                </c:pt>
                <c:pt idx="14">
                  <c:v>0</c:v>
                </c:pt>
                <c:pt idx="15">
                  <c:v>0</c:v>
                </c:pt>
                <c:pt idx="16">
                  <c:v>1</c:v>
                </c:pt>
                <c:pt idx="17">
                  <c:v>0</c:v>
                </c:pt>
                <c:pt idx="18">
                  <c:v>2</c:v>
                </c:pt>
                <c:pt idx="19">
                  <c:v>1</c:v>
                </c:pt>
                <c:pt idx="20">
                  <c:v>1</c:v>
                </c:pt>
                <c:pt idx="21">
                  <c:v>0</c:v>
                </c:pt>
                <c:pt idx="22">
                  <c:v>2</c:v>
                </c:pt>
                <c:pt idx="23">
                  <c:v>0</c:v>
                </c:pt>
                <c:pt idx="24">
                  <c:v>0</c:v>
                </c:pt>
                <c:pt idx="25">
                  <c:v>2</c:v>
                </c:pt>
                <c:pt idx="26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A-0F5D-45EA-8ACC-141046BF136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80"/>
        <c:axId val="334472992"/>
        <c:axId val="354580096"/>
      </c:barChart>
      <c:valAx>
        <c:axId val="354580096"/>
        <c:scaling>
          <c:orientation val="minMax"/>
        </c:scaling>
        <c:delete val="1"/>
        <c:axPos val="b"/>
        <c:numFmt formatCode="General" sourceLinked="1"/>
        <c:majorTickMark val="none"/>
        <c:minorTickMark val="none"/>
        <c:tickLblPos val="nextTo"/>
        <c:crossAx val="334472992"/>
        <c:crosses val="autoZero"/>
        <c:crossBetween val="between"/>
      </c:valAx>
      <c:catAx>
        <c:axId val="33447299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rgbClr val="2F3E46"/>
                </a:solidFill>
                <a:latin typeface="Century Gothic" panose="020B0502020202020204" pitchFamily="34" charset="0"/>
                <a:ea typeface="+mn-ea"/>
                <a:cs typeface="+mn-cs"/>
              </a:defRPr>
            </a:pPr>
            <a:endParaRPr lang="pt-BR"/>
          </a:p>
        </c:txPr>
        <c:crossAx val="354580096"/>
        <c:crosses val="autoZero"/>
        <c:auto val="1"/>
        <c:lblAlgn val="l"/>
        <c:lblOffset val="100"/>
        <c:noMultiLvlLbl val="0"/>
      </c:cat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050">
          <a:latin typeface="Century Gothic" panose="020B0502020202020204" pitchFamily="34" charset="0"/>
        </a:defRPr>
      </a:pPr>
      <a:endParaRPr lang="pt-B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64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064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064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EC17B5-58CF-4A5F-ABC8-C50A10660C8B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7388" y="1241425"/>
            <a:ext cx="542290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6B3BF1-4D54-4460-9763-11986F514D10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731231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1pPr>
    <a:lvl2pPr marL="430088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2pPr>
    <a:lvl3pPr marL="860176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3pPr>
    <a:lvl4pPr marL="1290264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4pPr>
    <a:lvl5pPr marL="1720352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5pPr>
    <a:lvl6pPr marL="2150440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6pPr>
    <a:lvl7pPr marL="2580528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7pPr>
    <a:lvl8pPr marL="3010616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8pPr>
    <a:lvl9pPr marL="3440704" algn="l" defTabSz="860176" rtl="0" eaLnBrk="1" latinLnBrk="0" hangingPunct="1">
      <a:defRPr sz="1129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85094" y="1119505"/>
            <a:ext cx="8310563" cy="2381521"/>
          </a:xfrm>
        </p:spPr>
        <p:txBody>
          <a:bodyPr anchor="b"/>
          <a:lstStyle>
            <a:lvl1pPr algn="ctr">
              <a:defRPr sz="54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85094" y="3592866"/>
            <a:ext cx="8310563" cy="1651546"/>
          </a:xfrm>
        </p:spPr>
        <p:txBody>
          <a:bodyPr/>
          <a:lstStyle>
            <a:lvl1pPr marL="0" indent="0" algn="ctr">
              <a:buNone/>
              <a:defRPr sz="2181"/>
            </a:lvl1pPr>
            <a:lvl2pPr marL="415549" indent="0" algn="ctr">
              <a:buNone/>
              <a:defRPr sz="1818"/>
            </a:lvl2pPr>
            <a:lvl3pPr marL="831098" indent="0" algn="ctr">
              <a:buNone/>
              <a:defRPr sz="1636"/>
            </a:lvl3pPr>
            <a:lvl4pPr marL="1246647" indent="0" algn="ctr">
              <a:buNone/>
              <a:defRPr sz="1454"/>
            </a:lvl4pPr>
            <a:lvl5pPr marL="1662196" indent="0" algn="ctr">
              <a:buNone/>
              <a:defRPr sz="1454"/>
            </a:lvl5pPr>
            <a:lvl6pPr marL="2077745" indent="0" algn="ctr">
              <a:buNone/>
              <a:defRPr sz="1454"/>
            </a:lvl6pPr>
            <a:lvl7pPr marL="2493294" indent="0" algn="ctr">
              <a:buNone/>
              <a:defRPr sz="1454"/>
            </a:lvl7pPr>
            <a:lvl8pPr marL="2908844" indent="0" algn="ctr">
              <a:buNone/>
              <a:defRPr sz="1454"/>
            </a:lvl8pPr>
            <a:lvl9pPr marL="3324393" indent="0" algn="ctr">
              <a:buNone/>
              <a:defRPr sz="1454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8761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452845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29662" y="364195"/>
            <a:ext cx="2389287" cy="579704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1801" y="364195"/>
            <a:ext cx="7029351" cy="5797040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8469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533635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6030" y="1705385"/>
            <a:ext cx="9557147" cy="2845473"/>
          </a:xfrm>
        </p:spPr>
        <p:txBody>
          <a:bodyPr anchor="b"/>
          <a:lstStyle>
            <a:lvl1pPr>
              <a:defRPr sz="5453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6030" y="4577778"/>
            <a:ext cx="9557147" cy="1496367"/>
          </a:xfrm>
        </p:spPr>
        <p:txBody>
          <a:bodyPr/>
          <a:lstStyle>
            <a:lvl1pPr marL="0" indent="0">
              <a:buNone/>
              <a:defRPr sz="2181">
                <a:solidFill>
                  <a:schemeClr val="tx1">
                    <a:tint val="75000"/>
                  </a:schemeClr>
                </a:solidFill>
              </a:defRPr>
            </a:lvl1pPr>
            <a:lvl2pPr marL="415549" indent="0">
              <a:buNone/>
              <a:defRPr sz="1818">
                <a:solidFill>
                  <a:schemeClr val="tx1">
                    <a:tint val="75000"/>
                  </a:schemeClr>
                </a:solidFill>
              </a:defRPr>
            </a:lvl2pPr>
            <a:lvl3pPr marL="831098" indent="0">
              <a:buNone/>
              <a:defRPr sz="1636">
                <a:solidFill>
                  <a:schemeClr val="tx1">
                    <a:tint val="75000"/>
                  </a:schemeClr>
                </a:solidFill>
              </a:defRPr>
            </a:lvl3pPr>
            <a:lvl4pPr marL="1246647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4pPr>
            <a:lvl5pPr marL="1662196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5pPr>
            <a:lvl6pPr marL="2077745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6pPr>
            <a:lvl7pPr marL="2493294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7pPr>
            <a:lvl8pPr marL="2908844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8pPr>
            <a:lvl9pPr marL="3324393" indent="0">
              <a:buNone/>
              <a:defRPr sz="145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914867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1801" y="1820976"/>
            <a:ext cx="4709319" cy="43402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09630" y="1820976"/>
            <a:ext cx="4709319" cy="4340259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9123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364196"/>
            <a:ext cx="9557147" cy="1322188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3245" y="1676882"/>
            <a:ext cx="4687676" cy="821814"/>
          </a:xfrm>
        </p:spPr>
        <p:txBody>
          <a:bodyPr anchor="b"/>
          <a:lstStyle>
            <a:lvl1pPr marL="0" indent="0">
              <a:buNone/>
              <a:defRPr sz="2181" b="1"/>
            </a:lvl1pPr>
            <a:lvl2pPr marL="415549" indent="0">
              <a:buNone/>
              <a:defRPr sz="1818" b="1"/>
            </a:lvl2pPr>
            <a:lvl3pPr marL="831098" indent="0">
              <a:buNone/>
              <a:defRPr sz="1636" b="1"/>
            </a:lvl3pPr>
            <a:lvl4pPr marL="1246647" indent="0">
              <a:buNone/>
              <a:defRPr sz="1454" b="1"/>
            </a:lvl4pPr>
            <a:lvl5pPr marL="1662196" indent="0">
              <a:buNone/>
              <a:defRPr sz="1454" b="1"/>
            </a:lvl5pPr>
            <a:lvl6pPr marL="2077745" indent="0">
              <a:buNone/>
              <a:defRPr sz="1454" b="1"/>
            </a:lvl6pPr>
            <a:lvl7pPr marL="2493294" indent="0">
              <a:buNone/>
              <a:defRPr sz="1454" b="1"/>
            </a:lvl7pPr>
            <a:lvl8pPr marL="2908844" indent="0">
              <a:buNone/>
              <a:defRPr sz="1454" b="1"/>
            </a:lvl8pPr>
            <a:lvl9pPr marL="3324393" indent="0">
              <a:buNone/>
              <a:defRPr sz="145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3245" y="2498697"/>
            <a:ext cx="4687676" cy="36752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09630" y="1676882"/>
            <a:ext cx="4710762" cy="821814"/>
          </a:xfrm>
        </p:spPr>
        <p:txBody>
          <a:bodyPr anchor="b"/>
          <a:lstStyle>
            <a:lvl1pPr marL="0" indent="0">
              <a:buNone/>
              <a:defRPr sz="2181" b="1"/>
            </a:lvl1pPr>
            <a:lvl2pPr marL="415549" indent="0">
              <a:buNone/>
              <a:defRPr sz="1818" b="1"/>
            </a:lvl2pPr>
            <a:lvl3pPr marL="831098" indent="0">
              <a:buNone/>
              <a:defRPr sz="1636" b="1"/>
            </a:lvl3pPr>
            <a:lvl4pPr marL="1246647" indent="0">
              <a:buNone/>
              <a:defRPr sz="1454" b="1"/>
            </a:lvl4pPr>
            <a:lvl5pPr marL="1662196" indent="0">
              <a:buNone/>
              <a:defRPr sz="1454" b="1"/>
            </a:lvl5pPr>
            <a:lvl6pPr marL="2077745" indent="0">
              <a:buNone/>
              <a:defRPr sz="1454" b="1"/>
            </a:lvl6pPr>
            <a:lvl7pPr marL="2493294" indent="0">
              <a:buNone/>
              <a:defRPr sz="1454" b="1"/>
            </a:lvl7pPr>
            <a:lvl8pPr marL="2908844" indent="0">
              <a:buNone/>
              <a:defRPr sz="1454" b="1"/>
            </a:lvl8pPr>
            <a:lvl9pPr marL="3324393" indent="0">
              <a:buNone/>
              <a:defRPr sz="1454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09630" y="2498697"/>
            <a:ext cx="4710762" cy="3675206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8625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51696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12891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456036"/>
            <a:ext cx="3573830" cy="1596126"/>
          </a:xfrm>
        </p:spPr>
        <p:txBody>
          <a:bodyPr anchor="b"/>
          <a:lstStyle>
            <a:lvl1pPr>
              <a:defRPr sz="290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10762" y="984911"/>
            <a:ext cx="5609630" cy="4861216"/>
          </a:xfrm>
        </p:spPr>
        <p:txBody>
          <a:bodyPr/>
          <a:lstStyle>
            <a:lvl1pPr>
              <a:defRPr sz="2908"/>
            </a:lvl1pPr>
            <a:lvl2pPr>
              <a:defRPr sz="2545"/>
            </a:lvl2pPr>
            <a:lvl3pPr>
              <a:defRPr sz="2181"/>
            </a:lvl3pPr>
            <a:lvl4pPr>
              <a:defRPr sz="1818"/>
            </a:lvl4pPr>
            <a:lvl5pPr>
              <a:defRPr sz="1818"/>
            </a:lvl5pPr>
            <a:lvl6pPr>
              <a:defRPr sz="1818"/>
            </a:lvl6pPr>
            <a:lvl7pPr>
              <a:defRPr sz="1818"/>
            </a:lvl7pPr>
            <a:lvl8pPr>
              <a:defRPr sz="1818"/>
            </a:lvl8pPr>
            <a:lvl9pPr>
              <a:defRPr sz="1818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45" y="2052161"/>
            <a:ext cx="3573830" cy="3801883"/>
          </a:xfrm>
        </p:spPr>
        <p:txBody>
          <a:bodyPr/>
          <a:lstStyle>
            <a:lvl1pPr marL="0" indent="0">
              <a:buNone/>
              <a:defRPr sz="1454"/>
            </a:lvl1pPr>
            <a:lvl2pPr marL="415549" indent="0">
              <a:buNone/>
              <a:defRPr sz="1272"/>
            </a:lvl2pPr>
            <a:lvl3pPr marL="831098" indent="0">
              <a:buNone/>
              <a:defRPr sz="1091"/>
            </a:lvl3pPr>
            <a:lvl4pPr marL="1246647" indent="0">
              <a:buNone/>
              <a:defRPr sz="909"/>
            </a:lvl4pPr>
            <a:lvl5pPr marL="1662196" indent="0">
              <a:buNone/>
              <a:defRPr sz="909"/>
            </a:lvl5pPr>
            <a:lvl6pPr marL="2077745" indent="0">
              <a:buNone/>
              <a:defRPr sz="909"/>
            </a:lvl6pPr>
            <a:lvl7pPr marL="2493294" indent="0">
              <a:buNone/>
              <a:defRPr sz="909"/>
            </a:lvl7pPr>
            <a:lvl8pPr marL="2908844" indent="0">
              <a:buNone/>
              <a:defRPr sz="909"/>
            </a:lvl8pPr>
            <a:lvl9pPr marL="3324393" indent="0">
              <a:buNone/>
              <a:defRPr sz="909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991624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3245" y="456036"/>
            <a:ext cx="3573830" cy="1596126"/>
          </a:xfrm>
        </p:spPr>
        <p:txBody>
          <a:bodyPr anchor="b"/>
          <a:lstStyle>
            <a:lvl1pPr>
              <a:defRPr sz="2908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710762" y="984911"/>
            <a:ext cx="5609630" cy="4861216"/>
          </a:xfrm>
        </p:spPr>
        <p:txBody>
          <a:bodyPr anchor="t"/>
          <a:lstStyle>
            <a:lvl1pPr marL="0" indent="0">
              <a:buNone/>
              <a:defRPr sz="2908"/>
            </a:lvl1pPr>
            <a:lvl2pPr marL="415549" indent="0">
              <a:buNone/>
              <a:defRPr sz="2545"/>
            </a:lvl2pPr>
            <a:lvl3pPr marL="831098" indent="0">
              <a:buNone/>
              <a:defRPr sz="2181"/>
            </a:lvl3pPr>
            <a:lvl4pPr marL="1246647" indent="0">
              <a:buNone/>
              <a:defRPr sz="1818"/>
            </a:lvl4pPr>
            <a:lvl5pPr marL="1662196" indent="0">
              <a:buNone/>
              <a:defRPr sz="1818"/>
            </a:lvl5pPr>
            <a:lvl6pPr marL="2077745" indent="0">
              <a:buNone/>
              <a:defRPr sz="1818"/>
            </a:lvl6pPr>
            <a:lvl7pPr marL="2493294" indent="0">
              <a:buNone/>
              <a:defRPr sz="1818"/>
            </a:lvl7pPr>
            <a:lvl8pPr marL="2908844" indent="0">
              <a:buNone/>
              <a:defRPr sz="1818"/>
            </a:lvl8pPr>
            <a:lvl9pPr marL="3324393" indent="0">
              <a:buNone/>
              <a:defRPr sz="1818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3245" y="2052161"/>
            <a:ext cx="3573830" cy="3801883"/>
          </a:xfrm>
        </p:spPr>
        <p:txBody>
          <a:bodyPr/>
          <a:lstStyle>
            <a:lvl1pPr marL="0" indent="0">
              <a:buNone/>
              <a:defRPr sz="1454"/>
            </a:lvl1pPr>
            <a:lvl2pPr marL="415549" indent="0">
              <a:buNone/>
              <a:defRPr sz="1272"/>
            </a:lvl2pPr>
            <a:lvl3pPr marL="831098" indent="0">
              <a:buNone/>
              <a:defRPr sz="1091"/>
            </a:lvl3pPr>
            <a:lvl4pPr marL="1246647" indent="0">
              <a:buNone/>
              <a:defRPr sz="909"/>
            </a:lvl4pPr>
            <a:lvl5pPr marL="1662196" indent="0">
              <a:buNone/>
              <a:defRPr sz="909"/>
            </a:lvl5pPr>
            <a:lvl6pPr marL="2077745" indent="0">
              <a:buNone/>
              <a:defRPr sz="909"/>
            </a:lvl6pPr>
            <a:lvl7pPr marL="2493294" indent="0">
              <a:buNone/>
              <a:defRPr sz="909"/>
            </a:lvl7pPr>
            <a:lvl8pPr marL="2908844" indent="0">
              <a:buNone/>
              <a:defRPr sz="909"/>
            </a:lvl8pPr>
            <a:lvl9pPr marL="3324393" indent="0">
              <a:buNone/>
              <a:defRPr sz="909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0654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1802" y="364196"/>
            <a:ext cx="9557147" cy="1322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1802" y="1820976"/>
            <a:ext cx="9557147" cy="434025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1801" y="6340166"/>
            <a:ext cx="249316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3C24F6-0E9D-4D76-836D-123E310A9056}" type="datetimeFigureOut">
              <a:rPr lang="pt-BR" smtClean="0"/>
              <a:t>19/12/2024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70499" y="6340166"/>
            <a:ext cx="3739753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25780" y="6340166"/>
            <a:ext cx="2493169" cy="36419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9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A199B5-5EE7-4E56-9770-2737CA2BC8D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57778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31098" rtl="0" eaLnBrk="1" latinLnBrk="0" hangingPunct="1">
        <a:lnSpc>
          <a:spcPct val="90000"/>
        </a:lnSpc>
        <a:spcBef>
          <a:spcPct val="0"/>
        </a:spcBef>
        <a:buNone/>
        <a:defRPr sz="399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7775" indent="-207775" algn="l" defTabSz="831098" rtl="0" eaLnBrk="1" latinLnBrk="0" hangingPunct="1">
        <a:lnSpc>
          <a:spcPct val="90000"/>
        </a:lnSpc>
        <a:spcBef>
          <a:spcPts val="909"/>
        </a:spcBef>
        <a:buFont typeface="Arial" panose="020B0604020202020204" pitchFamily="34" charset="0"/>
        <a:buChar char="•"/>
        <a:defRPr sz="2545" kern="1200">
          <a:solidFill>
            <a:schemeClr val="tx1"/>
          </a:solidFill>
          <a:latin typeface="+mn-lt"/>
          <a:ea typeface="+mn-ea"/>
          <a:cs typeface="+mn-cs"/>
        </a:defRPr>
      </a:lvl1pPr>
      <a:lvl2pPr marL="623324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2181" kern="1200">
          <a:solidFill>
            <a:schemeClr val="tx1"/>
          </a:solidFill>
          <a:latin typeface="+mn-lt"/>
          <a:ea typeface="+mn-ea"/>
          <a:cs typeface="+mn-cs"/>
        </a:defRPr>
      </a:lvl2pPr>
      <a:lvl3pPr marL="1038873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818" kern="1200">
          <a:solidFill>
            <a:schemeClr val="tx1"/>
          </a:solidFill>
          <a:latin typeface="+mn-lt"/>
          <a:ea typeface="+mn-ea"/>
          <a:cs typeface="+mn-cs"/>
        </a:defRPr>
      </a:lvl3pPr>
      <a:lvl4pPr marL="1454422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4pPr>
      <a:lvl5pPr marL="1869971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5pPr>
      <a:lvl6pPr marL="2285520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6pPr>
      <a:lvl7pPr marL="2701069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7pPr>
      <a:lvl8pPr marL="3116618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8pPr>
      <a:lvl9pPr marL="3532167" indent="-207775" algn="l" defTabSz="831098" rtl="0" eaLnBrk="1" latinLnBrk="0" hangingPunct="1">
        <a:lnSpc>
          <a:spcPct val="90000"/>
        </a:lnSpc>
        <a:spcBef>
          <a:spcPts val="454"/>
        </a:spcBef>
        <a:buFont typeface="Arial" panose="020B0604020202020204" pitchFamily="34" charset="0"/>
        <a:buChar char="•"/>
        <a:defRPr sz="163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1pPr>
      <a:lvl2pPr marL="415549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2pPr>
      <a:lvl3pPr marL="831098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3pPr>
      <a:lvl4pPr marL="1246647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4pPr>
      <a:lvl5pPr marL="1662196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5pPr>
      <a:lvl6pPr marL="2077745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6pPr>
      <a:lvl7pPr marL="2493294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7pPr>
      <a:lvl8pPr marL="2908844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8pPr>
      <a:lvl9pPr marL="3324393" algn="l" defTabSz="831098" rtl="0" eaLnBrk="1" latinLnBrk="0" hangingPunct="1">
        <a:defRPr sz="163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chart" Target="../charts/chart6.xml"/><Relationship Id="rId7" Type="http://schemas.openxmlformats.org/officeDocument/2006/relationships/image" Target="../media/image10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11" Type="http://schemas.openxmlformats.org/officeDocument/2006/relationships/image" Target="../media/image4.png"/><Relationship Id="rId5" Type="http://schemas.openxmlformats.org/officeDocument/2006/relationships/image" Target="../media/image12.png"/><Relationship Id="rId10" Type="http://schemas.openxmlformats.org/officeDocument/2006/relationships/image" Target="../media/image6.png"/><Relationship Id="rId4" Type="http://schemas.openxmlformats.org/officeDocument/2006/relationships/image" Target="../media/image14.png"/><Relationship Id="rId9" Type="http://schemas.openxmlformats.org/officeDocument/2006/relationships/image" Target="../media/image8.png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0" y="0"/>
            <a:ext cx="11080750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/>
          </a:p>
        </p:txBody>
      </p:sp>
      <p:sp>
        <p:nvSpPr>
          <p:cNvPr id="6" name="CaixaDeTexto 5"/>
          <p:cNvSpPr txBox="1"/>
          <p:nvPr/>
        </p:nvSpPr>
        <p:spPr>
          <a:xfrm>
            <a:off x="0" y="3997933"/>
            <a:ext cx="11080750" cy="12954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entury Gothic" panose="020B0502020202020204" pitchFamily="34" charset="0"/>
            </a:endParaRPr>
          </a:p>
          <a:p>
            <a:pPr algn="ctr"/>
            <a:r>
              <a:rPr lang="pt-BR" sz="4000" b="1" dirty="0" smtClean="0">
                <a:solidFill>
                  <a:srgbClr val="183C47"/>
                </a:solidFill>
                <a:latin typeface="Century Gothic" panose="020B0502020202020204" pitchFamily="34" charset="0"/>
              </a:rPr>
              <a:t>JUNHO </a:t>
            </a:r>
            <a:endParaRPr lang="pt-BR" sz="4000" b="1" dirty="0">
              <a:solidFill>
                <a:srgbClr val="183C47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2000" dirty="0" smtClean="0">
                <a:solidFill>
                  <a:srgbClr val="183C47"/>
                </a:solidFill>
                <a:latin typeface="Century Gothic" panose="020B0502020202020204" pitchFamily="34" charset="0"/>
              </a:rPr>
              <a:t>2023</a:t>
            </a:r>
            <a:endParaRPr lang="pt-BR" sz="1818" dirty="0">
              <a:solidFill>
                <a:srgbClr val="183C47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ítulo 1"/>
          <p:cNvSpPr txBox="1">
            <a:spLocks/>
          </p:cNvSpPr>
          <p:nvPr/>
        </p:nvSpPr>
        <p:spPr>
          <a:xfrm>
            <a:off x="0" y="740519"/>
            <a:ext cx="11080750" cy="1273518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5453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OUVIDORIA</a:t>
            </a:r>
          </a:p>
        </p:txBody>
      </p:sp>
      <p:pic>
        <p:nvPicPr>
          <p:cNvPr id="9" name="Imagem 8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607"/>
          <a:stretch/>
        </p:blipFill>
        <p:spPr>
          <a:xfrm>
            <a:off x="4736406" y="2682517"/>
            <a:ext cx="1607927" cy="1308750"/>
          </a:xfrm>
          <a:prstGeom prst="rect">
            <a:avLst/>
          </a:prstGeom>
        </p:spPr>
      </p:pic>
      <p:pic>
        <p:nvPicPr>
          <p:cNvPr id="13" name="Imagem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11250" y="6033871"/>
            <a:ext cx="185823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3992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767499" y="5689600"/>
            <a:ext cx="138944" cy="1150705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28792" y="0"/>
            <a:ext cx="4251958" cy="6840538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33%</a:t>
            </a:r>
            <a:endParaRPr lang="pt-BR" sz="44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denúncias </a:t>
            </a:r>
            <a:r>
              <a:rPr lang="pt-BR" sz="2400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contra arquiteto;</a:t>
            </a:r>
            <a:endParaRPr lang="pt-BR" sz="2400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84A98C"/>
                </a:solidFill>
                <a:latin typeface="Century Gothic" panose="020B0502020202020204" pitchFamily="34" charset="0"/>
              </a:rPr>
              <a:t>DENÚNCIA</a:t>
            </a:r>
          </a:p>
          <a:p>
            <a:r>
              <a:rPr lang="pt-BR" sz="1454" b="1" dirty="0" smtClean="0">
                <a:solidFill>
                  <a:srgbClr val="84A98C"/>
                </a:solidFill>
                <a:latin typeface="Century Gothic" panose="020B0502020202020204" pitchFamily="34" charset="0"/>
              </a:rPr>
              <a:t>JUN 23</a:t>
            </a:r>
            <a:endParaRPr lang="pt-BR" sz="1454" b="1" i="1" dirty="0">
              <a:solidFill>
                <a:srgbClr val="84A98C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488003067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0,3%</a:t>
            </a:r>
            <a:endParaRPr lang="pt-BR" sz="2400" b="1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pt-BR" sz="2000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079238"/>
            <a:ext cx="3407909" cy="1344334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079238"/>
            <a:ext cx="3078302" cy="1344334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na maioria das vezes os demandantes que denunciam optam por não se identificar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84A98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079671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88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94C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ELOGIOS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276653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008196" y="4173550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elogio enviado através do Canal</a:t>
            </a:r>
            <a:endParaRPr lang="pt-BR" sz="36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JUN</a:t>
            </a:r>
            <a:endParaRPr lang="pt-BR" sz="1818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chemeClr val="tx1">
                  <a:lumMod val="85000"/>
                  <a:lumOff val="15000"/>
                </a:schemeClr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solidFill>
            <a:srgbClr val="DDE2DA"/>
          </a:solidFill>
          <a:ln w="76200">
            <a:solidFill>
              <a:srgbClr val="354F5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  <a:r>
              <a:rPr lang="pt-BR" sz="3600" b="1" dirty="0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%</a:t>
            </a:r>
            <a:endParaRPr lang="pt-BR" sz="36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88" y="1604818"/>
            <a:ext cx="149805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1969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96E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SUGESTÃO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151266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863285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sugestões enviadas </a:t>
            </a:r>
          </a:p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Ouvidoria</a:t>
            </a:r>
            <a:endParaRPr lang="pt-BR" sz="36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JUN</a:t>
            </a:r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solidFill>
            <a:srgbClr val="DDE2DA"/>
          </a:solidFill>
          <a:ln w="76200">
            <a:solidFill>
              <a:srgbClr val="354F5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  <a:r>
              <a:rPr lang="pt-BR" sz="3600" b="1" dirty="0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%</a:t>
            </a:r>
            <a:endParaRPr lang="pt-BR" sz="36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</a:t>
            </a:r>
            <a:r>
              <a:rPr lang="pt-BR" sz="18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</a:t>
            </a:r>
          </a:p>
        </p:txBody>
      </p:sp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92" y="1531474"/>
            <a:ext cx="149805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352008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1674200" y="5922167"/>
            <a:ext cx="1098120" cy="907718"/>
          </a:xfrm>
          <a:prstGeom prst="rect">
            <a:avLst/>
          </a:prstGeom>
          <a:solidFill>
            <a:srgbClr val="96E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28792" y="0"/>
            <a:ext cx="4251958" cy="6840538"/>
          </a:xfrm>
          <a:prstGeom prst="rect">
            <a:avLst/>
          </a:prstGeom>
          <a:solidFill>
            <a:srgbClr val="96E6B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50%</a:t>
            </a:r>
            <a:endParaRPr lang="pt-BR" sz="44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dirty="0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Foi relacionado a RRT;</a:t>
            </a:r>
            <a:endParaRPr lang="pt-BR" sz="24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SUGESTÃO</a:t>
            </a:r>
          </a:p>
          <a:p>
            <a:r>
              <a:rPr lang="pt-BR" sz="1454" b="1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JUN 23</a:t>
            </a:r>
            <a:endParaRPr lang="pt-BR" sz="1454" b="1" i="1" dirty="0">
              <a:solidFill>
                <a:srgbClr val="354F52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3188983154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  <a:r>
              <a:rPr lang="pt-BR" sz="2400" b="1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%</a:t>
            </a:r>
            <a:endParaRPr lang="pt-BR" sz="24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079238"/>
            <a:ext cx="3407909" cy="1344334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079238"/>
            <a:ext cx="3078302" cy="1344334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52D68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 maioria das sugestões são relacionadas a </a:t>
            </a:r>
            <a:r>
              <a:rPr lang="pt-BR" sz="1700" b="1" dirty="0" smtClean="0">
                <a:solidFill>
                  <a:srgbClr val="52D68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melhorias do sistema</a:t>
            </a:r>
            <a:endParaRPr lang="pt-BR" sz="1700" b="1" dirty="0">
              <a:solidFill>
                <a:srgbClr val="52D68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78905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96E8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DIVERSOS</a:t>
            </a:r>
            <a:endParaRPr lang="pt-BR" sz="48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4731634" y="4294125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8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5464919" y="4160124"/>
            <a:ext cx="3663487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 categorizadas como assuntos diversos</a:t>
            </a:r>
            <a:endParaRPr lang="pt-BR" sz="36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JUN</a:t>
            </a:r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rgbClr val="354F52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solidFill>
            <a:srgbClr val="DDE2DA"/>
          </a:solidFill>
          <a:ln w="76200">
            <a:solidFill>
              <a:srgbClr val="354F52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  <a:r>
              <a:rPr lang="pt-BR" sz="3600" b="1" dirty="0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%</a:t>
            </a:r>
            <a:endParaRPr lang="pt-BR" sz="36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</a:t>
            </a:r>
            <a:r>
              <a:rPr lang="pt-BR" sz="1800" dirty="0"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</a:t>
            </a: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6"/>
          <a:stretch/>
        </p:blipFill>
        <p:spPr>
          <a:xfrm>
            <a:off x="6103993" y="1465849"/>
            <a:ext cx="1652054" cy="14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5200286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2"/>
          <p:cNvSpPr/>
          <p:nvPr/>
        </p:nvSpPr>
        <p:spPr>
          <a:xfrm>
            <a:off x="4011677" y="5192203"/>
            <a:ext cx="505058" cy="1646412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1080750" cy="6840538"/>
          </a:xfrm>
          <a:prstGeom prst="rect">
            <a:avLst/>
          </a:prstGeom>
        </p:spPr>
      </p:pic>
      <p:graphicFrame>
        <p:nvGraphicFramePr>
          <p:cNvPr id="20" name="Gráfico 19"/>
          <p:cNvGraphicFramePr/>
          <p:nvPr>
            <p:extLst>
              <p:ext uri="{D42A27DB-BD31-4B8C-83A1-F6EECF244321}">
                <p14:modId xmlns:p14="http://schemas.microsoft.com/office/powerpoint/2010/main" val="3810975962"/>
              </p:ext>
            </p:extLst>
          </p:nvPr>
        </p:nvGraphicFramePr>
        <p:xfrm>
          <a:off x="185981" y="197526"/>
          <a:ext cx="11086266" cy="4282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6" name="Imagem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2"/>
          <a:stretch/>
        </p:blipFill>
        <p:spPr>
          <a:xfrm>
            <a:off x="2370956" y="2492558"/>
            <a:ext cx="1236144" cy="1080000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574826" y="0"/>
            <a:ext cx="2523214" cy="137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PERCENTUAL TOTAL</a:t>
            </a:r>
          </a:p>
          <a:p>
            <a:r>
              <a:rPr lang="pt-BR" sz="1454" b="1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JUN 23</a:t>
            </a:r>
            <a:endParaRPr lang="pt-BR" sz="1454" b="1" i="1" dirty="0">
              <a:solidFill>
                <a:srgbClr val="354F52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Conector reto 8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ítulo 1"/>
          <p:cNvSpPr txBox="1">
            <a:spLocks/>
          </p:cNvSpPr>
          <p:nvPr/>
        </p:nvSpPr>
        <p:spPr>
          <a:xfrm>
            <a:off x="4477449" y="5078061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b="1" dirty="0" smtClean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0,6% </a:t>
            </a:r>
            <a:endParaRPr lang="pt-BR" sz="20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836"/>
          <a:stretch/>
        </p:blipFill>
        <p:spPr>
          <a:xfrm>
            <a:off x="8751942" y="4427598"/>
            <a:ext cx="330410" cy="288000"/>
          </a:xfrm>
          <a:prstGeom prst="rect">
            <a:avLst/>
          </a:prstGeom>
        </p:spPr>
      </p:pic>
      <p:pic>
        <p:nvPicPr>
          <p:cNvPr id="11" name="Imagem 10"/>
          <p:cNvPicPr>
            <a:picLocks noChangeAspect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891162" y="4427598"/>
            <a:ext cx="329659" cy="288000"/>
          </a:xfrm>
          <a:prstGeom prst="rect">
            <a:avLst/>
          </a:prstGeom>
        </p:spPr>
      </p:pic>
      <p:pic>
        <p:nvPicPr>
          <p:cNvPr id="14" name="Imagem 13"/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7816790" y="4427598"/>
            <a:ext cx="329658" cy="288000"/>
          </a:xfrm>
          <a:prstGeom prst="rect">
            <a:avLst/>
          </a:prstGeom>
        </p:spPr>
      </p:pic>
      <p:pic>
        <p:nvPicPr>
          <p:cNvPr id="15" name="Imagem 14"/>
          <p:cNvPicPr>
            <a:picLocks noChangeAspect="1"/>
          </p:cNvPicPr>
          <p:nvPr/>
        </p:nvPicPr>
        <p:blipFill rotWithShape="1"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8"/>
          <a:stretch/>
        </p:blipFill>
        <p:spPr>
          <a:xfrm>
            <a:off x="5938633" y="4463598"/>
            <a:ext cx="291254" cy="252000"/>
          </a:xfrm>
          <a:prstGeom prst="rect">
            <a:avLst/>
          </a:prstGeom>
        </p:spPr>
      </p:pic>
      <p:pic>
        <p:nvPicPr>
          <p:cNvPr id="16" name="Imagem 15"/>
          <p:cNvPicPr>
            <a:picLocks noChangeAspect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9"/>
          <a:stretch/>
        </p:blipFill>
        <p:spPr>
          <a:xfrm>
            <a:off x="4747732" y="4427598"/>
            <a:ext cx="328163" cy="288000"/>
          </a:xfrm>
          <a:prstGeom prst="rect">
            <a:avLst/>
          </a:prstGeom>
        </p:spPr>
      </p:pic>
      <p:pic>
        <p:nvPicPr>
          <p:cNvPr id="17" name="Imagem 16"/>
          <p:cNvPicPr>
            <a:picLocks noChangeAspect="1"/>
          </p:cNvPicPr>
          <p:nvPr/>
        </p:nvPicPr>
        <p:blipFill rotWithShape="1"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3545811" y="4427598"/>
            <a:ext cx="329658" cy="288000"/>
          </a:xfrm>
          <a:prstGeom prst="rect">
            <a:avLst/>
          </a:prstGeom>
        </p:spPr>
      </p:pic>
      <p:pic>
        <p:nvPicPr>
          <p:cNvPr id="18" name="Imagem 17"/>
          <p:cNvPicPr>
            <a:picLocks noChangeAspect="1"/>
          </p:cNvPicPr>
          <p:nvPr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5"/>
          <a:stretch/>
        </p:blipFill>
        <p:spPr>
          <a:xfrm>
            <a:off x="2370956" y="4427598"/>
            <a:ext cx="331167" cy="28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020872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Retângulo 32"/>
          <p:cNvSpPr/>
          <p:nvPr/>
        </p:nvSpPr>
        <p:spPr>
          <a:xfrm>
            <a:off x="5996025" y="0"/>
            <a:ext cx="5084725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graphicFrame>
        <p:nvGraphicFramePr>
          <p:cNvPr id="6" name="Gráfico 5"/>
          <p:cNvGraphicFramePr/>
          <p:nvPr>
            <p:extLst>
              <p:ext uri="{D42A27DB-BD31-4B8C-83A1-F6EECF244321}">
                <p14:modId xmlns:p14="http://schemas.microsoft.com/office/powerpoint/2010/main" val="1345310723"/>
              </p:ext>
            </p:extLst>
          </p:nvPr>
        </p:nvGraphicFramePr>
        <p:xfrm>
          <a:off x="6365077" y="0"/>
          <a:ext cx="4350548" cy="684053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Retângulo 3"/>
          <p:cNvSpPr/>
          <p:nvPr/>
        </p:nvSpPr>
        <p:spPr>
          <a:xfrm>
            <a:off x="-1" y="0"/>
            <a:ext cx="5996025" cy="6840538"/>
          </a:xfrm>
          <a:prstGeom prst="rect">
            <a:avLst/>
          </a:prstGeom>
          <a:solidFill>
            <a:srgbClr val="EEF0E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58" name="Retângulo 57"/>
          <p:cNvSpPr/>
          <p:nvPr/>
        </p:nvSpPr>
        <p:spPr>
          <a:xfrm>
            <a:off x="388005" y="4803871"/>
            <a:ext cx="1620000" cy="1620000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60" name="Retângulo 59"/>
          <p:cNvSpPr/>
          <p:nvPr/>
        </p:nvSpPr>
        <p:spPr>
          <a:xfrm>
            <a:off x="2188012" y="4803871"/>
            <a:ext cx="1620000" cy="1620000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574825" y="0"/>
            <a:ext cx="3233187" cy="1379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354F52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NÚMEROS POR REGIÃO E ESTADO</a:t>
            </a:r>
          </a:p>
          <a:p>
            <a:r>
              <a:rPr lang="pt-BR" sz="1454" b="1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JUN 23</a:t>
            </a:r>
            <a:endParaRPr lang="pt-BR" sz="1454" b="1" i="1" dirty="0">
              <a:solidFill>
                <a:srgbClr val="354F52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8" name="Conector reto 7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tângulo 41"/>
          <p:cNvSpPr/>
          <p:nvPr/>
        </p:nvSpPr>
        <p:spPr>
          <a:xfrm>
            <a:off x="388012" y="3006355"/>
            <a:ext cx="1620000" cy="1620000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4" name="CaixaDeTexto 43"/>
          <p:cNvSpPr txBox="1"/>
          <p:nvPr/>
        </p:nvSpPr>
        <p:spPr>
          <a:xfrm>
            <a:off x="388012" y="3460062"/>
            <a:ext cx="161999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</a:rPr>
              <a:t>SUDESTE</a:t>
            </a:r>
          </a:p>
        </p:txBody>
      </p:sp>
      <p:sp>
        <p:nvSpPr>
          <p:cNvPr id="50" name="CaixaDeTexto 49"/>
          <p:cNvSpPr txBox="1"/>
          <p:nvPr/>
        </p:nvSpPr>
        <p:spPr>
          <a:xfrm>
            <a:off x="388011" y="3828700"/>
            <a:ext cx="1619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8</a:t>
            </a:r>
            <a:endParaRPr lang="pt-BR" sz="18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2" name="CaixaDeTexto 51"/>
          <p:cNvSpPr txBox="1"/>
          <p:nvPr/>
        </p:nvSpPr>
        <p:spPr>
          <a:xfrm>
            <a:off x="388006" y="5709967"/>
            <a:ext cx="16199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4</a:t>
            </a:r>
            <a:endParaRPr lang="pt-BR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55" name="Retângulo 54"/>
          <p:cNvSpPr/>
          <p:nvPr/>
        </p:nvSpPr>
        <p:spPr>
          <a:xfrm>
            <a:off x="2188013" y="3006355"/>
            <a:ext cx="1620000" cy="1620000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56" name="CaixaDeTexto 55"/>
          <p:cNvSpPr txBox="1"/>
          <p:nvPr/>
        </p:nvSpPr>
        <p:spPr>
          <a:xfrm>
            <a:off x="2188020" y="3485823"/>
            <a:ext cx="161999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  <a:latin typeface="Century Gothic" panose="020B0502020202020204" pitchFamily="34" charset="0"/>
              </a:rPr>
              <a:t>NORDESTE</a:t>
            </a:r>
          </a:p>
        </p:txBody>
      </p:sp>
      <p:sp>
        <p:nvSpPr>
          <p:cNvPr id="57" name="CaixaDeTexto 56"/>
          <p:cNvSpPr txBox="1"/>
          <p:nvPr/>
        </p:nvSpPr>
        <p:spPr>
          <a:xfrm>
            <a:off x="2188019" y="3807434"/>
            <a:ext cx="161999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>
                <a:solidFill>
                  <a:schemeClr val="bg1"/>
                </a:solidFill>
                <a:latin typeface="Century Gothic" panose="020B0502020202020204" pitchFamily="34" charset="0"/>
              </a:rPr>
              <a:t>7</a:t>
            </a:r>
            <a:endParaRPr lang="pt-BR" sz="16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1" name="Retângulo 60"/>
          <p:cNvSpPr/>
          <p:nvPr/>
        </p:nvSpPr>
        <p:spPr>
          <a:xfrm>
            <a:off x="3988019" y="4803146"/>
            <a:ext cx="1620000" cy="1620000"/>
          </a:xfrm>
          <a:prstGeom prst="rect">
            <a:avLst/>
          </a:prstGeom>
          <a:solidFill>
            <a:srgbClr val="94CF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dirty="0"/>
          </a:p>
        </p:txBody>
      </p:sp>
      <p:sp>
        <p:nvSpPr>
          <p:cNvPr id="48" name="CaixaDeTexto 47"/>
          <p:cNvSpPr txBox="1"/>
          <p:nvPr/>
        </p:nvSpPr>
        <p:spPr>
          <a:xfrm>
            <a:off x="388006" y="5094757"/>
            <a:ext cx="16200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b="1" dirty="0">
                <a:solidFill>
                  <a:schemeClr val="bg1"/>
                </a:solidFill>
              </a:rPr>
              <a:t>CENTRO</a:t>
            </a:r>
          </a:p>
          <a:p>
            <a:pPr algn="ctr"/>
            <a:r>
              <a:rPr lang="pt-BR" sz="2000" b="1" dirty="0">
                <a:solidFill>
                  <a:schemeClr val="bg1"/>
                </a:solidFill>
              </a:rPr>
              <a:t>OESTE</a:t>
            </a:r>
          </a:p>
        </p:txBody>
      </p:sp>
      <p:sp>
        <p:nvSpPr>
          <p:cNvPr id="62" name="CaixaDeTexto 61"/>
          <p:cNvSpPr txBox="1"/>
          <p:nvPr/>
        </p:nvSpPr>
        <p:spPr>
          <a:xfrm>
            <a:off x="2188011" y="5272901"/>
            <a:ext cx="16200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>
                <a:solidFill>
                  <a:srgbClr val="2F3E46"/>
                </a:solidFill>
                <a:latin typeface="Century Gothic" panose="020B0502020202020204" pitchFamily="34" charset="0"/>
              </a:rPr>
              <a:t>NORTE</a:t>
            </a:r>
            <a:endParaRPr lang="pt-BR" sz="1600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</p:txBody>
      </p:sp>
      <p:sp>
        <p:nvSpPr>
          <p:cNvPr id="63" name="CaixaDeTexto 62"/>
          <p:cNvSpPr txBox="1"/>
          <p:nvPr/>
        </p:nvSpPr>
        <p:spPr>
          <a:xfrm>
            <a:off x="2188011" y="5620967"/>
            <a:ext cx="1620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800" dirty="0">
                <a:solidFill>
                  <a:srgbClr val="2F3E46"/>
                </a:solidFill>
                <a:latin typeface="Century Gothic" panose="020B0502020202020204" pitchFamily="34" charset="0"/>
              </a:rPr>
              <a:t>2</a:t>
            </a:r>
          </a:p>
        </p:txBody>
      </p:sp>
      <p:sp>
        <p:nvSpPr>
          <p:cNvPr id="64" name="CaixaDeTexto 63"/>
          <p:cNvSpPr txBox="1"/>
          <p:nvPr/>
        </p:nvSpPr>
        <p:spPr>
          <a:xfrm>
            <a:off x="3988017" y="5242123"/>
            <a:ext cx="162000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>
                <a:solidFill>
                  <a:srgbClr val="2F3E46"/>
                </a:solidFill>
              </a:rPr>
              <a:t>SUL</a:t>
            </a:r>
            <a:endParaRPr lang="pt-BR" b="1" dirty="0">
              <a:solidFill>
                <a:srgbClr val="2F3E46"/>
              </a:solidFill>
            </a:endParaRPr>
          </a:p>
        </p:txBody>
      </p:sp>
      <p:sp>
        <p:nvSpPr>
          <p:cNvPr id="66" name="CaixaDeTexto 65"/>
          <p:cNvSpPr txBox="1"/>
          <p:nvPr/>
        </p:nvSpPr>
        <p:spPr>
          <a:xfrm>
            <a:off x="3988018" y="5620967"/>
            <a:ext cx="16200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000" dirty="0" smtClean="0">
                <a:solidFill>
                  <a:srgbClr val="2F3E46"/>
                </a:solidFill>
                <a:latin typeface="Century Gothic" panose="020B0502020202020204" pitchFamily="34" charset="0"/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824766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tângulo 4"/>
          <p:cNvSpPr/>
          <p:nvPr/>
        </p:nvSpPr>
        <p:spPr>
          <a:xfrm>
            <a:off x="0" y="0"/>
            <a:ext cx="11080750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/>
          </a:p>
        </p:txBody>
      </p:sp>
      <p:sp>
        <p:nvSpPr>
          <p:cNvPr id="11" name="Elipse 10"/>
          <p:cNvSpPr/>
          <p:nvPr/>
        </p:nvSpPr>
        <p:spPr>
          <a:xfrm>
            <a:off x="7363641" y="2527106"/>
            <a:ext cx="2340000" cy="2340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183C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0" name="Elipse 9"/>
          <p:cNvSpPr/>
          <p:nvPr/>
        </p:nvSpPr>
        <p:spPr>
          <a:xfrm>
            <a:off x="1377109" y="2527106"/>
            <a:ext cx="2340000" cy="2340000"/>
          </a:xfrm>
          <a:prstGeom prst="ellipse">
            <a:avLst/>
          </a:prstGeom>
          <a:solidFill>
            <a:schemeClr val="bg1"/>
          </a:solidFill>
          <a:ln w="76200">
            <a:solidFill>
              <a:srgbClr val="183C47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0" y="1632729"/>
            <a:ext cx="11080750" cy="6518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b="1" dirty="0" smtClean="0">
                <a:solidFill>
                  <a:srgbClr val="183C47"/>
                </a:solidFill>
                <a:latin typeface="Century Gothic" panose="020B0502020202020204" pitchFamily="34" charset="0"/>
              </a:rPr>
              <a:t>JUN 23</a:t>
            </a:r>
            <a:endParaRPr lang="pt-BR" sz="1818" b="1" dirty="0">
              <a:solidFill>
                <a:srgbClr val="183C47"/>
              </a:solidFill>
              <a:latin typeface="Century Gothic" panose="020B0502020202020204" pitchFamily="34" charset="0"/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94"/>
          <a:stretch/>
        </p:blipFill>
        <p:spPr>
          <a:xfrm>
            <a:off x="4427048" y="2725106"/>
            <a:ext cx="2226654" cy="1944000"/>
          </a:xfrm>
          <a:prstGeom prst="rect">
            <a:avLst/>
          </a:prstGeom>
        </p:spPr>
      </p:pic>
      <p:sp>
        <p:nvSpPr>
          <p:cNvPr id="8" name="Título 1"/>
          <p:cNvSpPr txBox="1">
            <a:spLocks/>
          </p:cNvSpPr>
          <p:nvPr/>
        </p:nvSpPr>
        <p:spPr>
          <a:xfrm>
            <a:off x="1377110" y="2527106"/>
            <a:ext cx="2340000" cy="2340000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recebidos</a:t>
            </a:r>
            <a:endParaRPr lang="pt-BR" sz="4800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6000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r>
              <a:rPr lang="pt-BR" sz="6000" b="1" dirty="0" smtClean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endParaRPr lang="pt-BR" sz="4400" b="1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7363641" y="2527106"/>
            <a:ext cx="2340000" cy="2340000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2000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concluídos</a:t>
            </a:r>
            <a:endParaRPr lang="pt-BR" sz="4800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6000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r>
              <a:rPr lang="pt-BR" sz="6000" b="1" dirty="0" smtClean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</a:t>
            </a:r>
            <a:endParaRPr lang="pt-BR" sz="4400" b="1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Título 1"/>
          <p:cNvSpPr txBox="1">
            <a:spLocks/>
          </p:cNvSpPr>
          <p:nvPr/>
        </p:nvSpPr>
        <p:spPr>
          <a:xfrm>
            <a:off x="0" y="717369"/>
            <a:ext cx="11080750" cy="1273518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rgbClr val="183C47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PROTOCOLOS</a:t>
            </a:r>
            <a:endParaRPr lang="pt-BR" sz="2800" b="1" dirty="0">
              <a:solidFill>
                <a:srgbClr val="183C47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2744665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ângulo 14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Retângulo 13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035"/>
          <a:stretch/>
        </p:blipFill>
        <p:spPr>
          <a:xfrm>
            <a:off x="6102099" y="1855463"/>
            <a:ext cx="1655836" cy="1440000"/>
          </a:xfrm>
          <a:prstGeom prst="rect">
            <a:avLst/>
          </a:prstGeom>
        </p:spPr>
      </p:pic>
      <p:sp>
        <p:nvSpPr>
          <p:cNvPr id="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RECLAMAÇÃO</a:t>
            </a:r>
            <a:endParaRPr lang="pt-BR" sz="48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2F3E46"/>
                </a:solidFill>
                <a:latin typeface="Century Gothic" panose="020B0502020202020204" pitchFamily="34" charset="0"/>
              </a:rPr>
              <a:t>JUN</a:t>
            </a:r>
            <a:endParaRPr lang="pt-BR" sz="1818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2F3E46"/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rgbClr val="2F3E46"/>
              </a:solidFill>
              <a:latin typeface="Century Gothic" panose="020B0502020202020204" pitchFamily="34" charset="0"/>
            </a:endParaRPr>
          </a:p>
        </p:txBody>
      </p:sp>
      <p:sp>
        <p:nvSpPr>
          <p:cNvPr id="9" name="Título 1"/>
          <p:cNvSpPr txBox="1">
            <a:spLocks/>
          </p:cNvSpPr>
          <p:nvPr/>
        </p:nvSpPr>
        <p:spPr>
          <a:xfrm>
            <a:off x="4843849" y="4156872"/>
            <a:ext cx="1372550" cy="695211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3600" b="1" dirty="0" smtClean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13</a:t>
            </a:r>
            <a:endParaRPr lang="pt-BR" sz="40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2" name="Elipse 11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rgbClr val="DDE2D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13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42%</a:t>
            </a:r>
            <a:endParaRPr lang="pt-BR" sz="36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sp>
        <p:nvSpPr>
          <p:cNvPr id="21" name="Título 1"/>
          <p:cNvSpPr txBox="1">
            <a:spLocks/>
          </p:cNvSpPr>
          <p:nvPr/>
        </p:nvSpPr>
        <p:spPr>
          <a:xfrm>
            <a:off x="6102099" y="4152285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reclamações a </a:t>
            </a:r>
          </a:p>
          <a:p>
            <a:pPr algn="l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nível nacional</a:t>
            </a:r>
            <a:endParaRPr lang="pt-BR" sz="3600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92558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067770" y="5858569"/>
            <a:ext cx="632899" cy="981970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9129" y="0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18983" y="0"/>
            <a:ext cx="4261767" cy="6840538"/>
          </a:xfrm>
          <a:prstGeom prst="rect">
            <a:avLst/>
          </a:prstGeom>
          <a:solidFill>
            <a:srgbClr val="2F3E4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38%</a:t>
            </a:r>
            <a:endParaRPr lang="pt-BR" sz="44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</a:t>
            </a:r>
            <a:r>
              <a:rPr lang="pt-BR" sz="24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sobre anuidade;</a:t>
            </a:r>
            <a:endParaRPr lang="pt-BR" sz="24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2F3E46"/>
                </a:solidFill>
                <a:latin typeface="Century Gothic" panose="020B0502020202020204" pitchFamily="34" charset="0"/>
              </a:rPr>
              <a:t>RECLAMAÇÃO</a:t>
            </a:r>
          </a:p>
          <a:p>
            <a:r>
              <a:rPr lang="pt-BR" sz="1454" b="1" dirty="0" smtClean="0">
                <a:solidFill>
                  <a:srgbClr val="2F3E46"/>
                </a:solidFill>
                <a:latin typeface="Century Gothic" panose="020B0502020202020204" pitchFamily="34" charset="0"/>
              </a:rPr>
              <a:t>JUN 23</a:t>
            </a:r>
            <a:endParaRPr lang="pt-BR" sz="1454" b="1" i="1" dirty="0">
              <a:solidFill>
                <a:srgbClr val="2F3E46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859985948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3"/>
            <a:ext cx="3407909" cy="24609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b="1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Suporte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Registro Profissional</a:t>
            </a:r>
          </a:p>
          <a:p>
            <a:pPr algn="l"/>
            <a:endParaRPr lang="pt-BR" sz="2000" dirty="0" smtClean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endParaRPr lang="pt-BR" sz="20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</a:t>
            </a:r>
            <a:r>
              <a:rPr lang="pt-BR" sz="2400" b="1" dirty="0" smtClean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% </a:t>
            </a:r>
            <a:endParaRPr lang="pt-BR" sz="24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260574"/>
            <a:ext cx="3407909" cy="116299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260574"/>
            <a:ext cx="3078302" cy="1162998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dúvidas sobre anuidade são mais </a:t>
            </a:r>
            <a:r>
              <a:rPr lang="pt-BR" sz="1700" b="1" dirty="0" smtClean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frequentes em junho</a:t>
            </a:r>
            <a:endParaRPr lang="pt-BR" sz="17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2F3E4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rgbClr val="DDE2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4736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ângulo 13"/>
          <p:cNvSpPr/>
          <p:nvPr/>
        </p:nvSpPr>
        <p:spPr>
          <a:xfrm>
            <a:off x="2779288" y="0"/>
            <a:ext cx="8301460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Retângulo 4"/>
          <p:cNvSpPr/>
          <p:nvPr/>
        </p:nvSpPr>
        <p:spPr>
          <a:xfrm>
            <a:off x="0" y="0"/>
            <a:ext cx="2779290" cy="6840538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637"/>
          <a:stretch/>
        </p:blipFill>
        <p:spPr>
          <a:xfrm>
            <a:off x="6180988" y="1836986"/>
            <a:ext cx="1498057" cy="1308750"/>
          </a:xfrm>
          <a:prstGeom prst="rect">
            <a:avLst/>
          </a:prstGeom>
        </p:spPr>
      </p:pic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INFORMAÇÃO</a:t>
            </a:r>
            <a:endParaRPr lang="pt-BR" sz="48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563992" y="4293569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6</a:t>
            </a:r>
            <a:endParaRPr lang="pt-BR" sz="48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276011" y="4148935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pedidos de informação</a:t>
            </a:r>
            <a:endParaRPr lang="pt-BR" sz="3600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2F3E46"/>
                </a:solidFill>
                <a:latin typeface="Century Gothic" panose="020B0502020202020204" pitchFamily="34" charset="0"/>
              </a:rPr>
              <a:t>JUN</a:t>
            </a:r>
            <a:endParaRPr lang="pt-BR" sz="1818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2F3E46"/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rgbClr val="2F3E46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rgbClr val="DDE2D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19%</a:t>
            </a:r>
            <a:endParaRPr lang="pt-BR" sz="36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</p:spTree>
    <p:extLst>
      <p:ext uri="{BB962C8B-B14F-4D97-AF65-F5344CB8AC3E}">
        <p14:creationId xmlns:p14="http://schemas.microsoft.com/office/powerpoint/2010/main" val="28125083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/>
          <p:cNvSpPr/>
          <p:nvPr/>
        </p:nvSpPr>
        <p:spPr>
          <a:xfrm>
            <a:off x="2275989" y="5847581"/>
            <a:ext cx="950991" cy="981970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28791" y="0"/>
            <a:ext cx="4251958" cy="6840538"/>
          </a:xfrm>
          <a:prstGeom prst="rect">
            <a:avLst/>
          </a:prstGeom>
          <a:solidFill>
            <a:srgbClr val="354F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50%</a:t>
            </a:r>
            <a:endParaRPr lang="pt-BR" sz="44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dirty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</a:t>
            </a:r>
            <a:r>
              <a:rPr lang="pt-BR" sz="24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assuntos gerais;</a:t>
            </a:r>
            <a:endParaRPr lang="pt-BR" sz="2400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354F52"/>
                </a:solidFill>
                <a:latin typeface="Century Gothic" panose="020B0502020202020204" pitchFamily="34" charset="0"/>
              </a:rPr>
              <a:t>INFORMAÇÃO</a:t>
            </a:r>
          </a:p>
          <a:p>
            <a:r>
              <a:rPr lang="pt-BR" sz="1454" b="1" dirty="0" smtClean="0">
                <a:solidFill>
                  <a:srgbClr val="354F52"/>
                </a:solidFill>
                <a:latin typeface="Century Gothic" panose="020B0502020202020204" pitchFamily="34" charset="0"/>
              </a:rPr>
              <a:t>JUN 23</a:t>
            </a:r>
            <a:endParaRPr lang="pt-BR" sz="1454" b="1" i="1" dirty="0">
              <a:solidFill>
                <a:srgbClr val="354F52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3045587934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3"/>
            <a:ext cx="3407909" cy="24609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endParaRPr lang="pt-BR" sz="2400" b="1" dirty="0" smtClean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endParaRPr lang="pt-BR" sz="24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b="1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</a:t>
            </a:r>
          </a:p>
          <a:p>
            <a:pPr algn="l"/>
            <a:endParaRPr lang="pt-BR" sz="24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RRT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pt-BR" sz="2000" dirty="0" smtClean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16% </a:t>
            </a:r>
            <a:endParaRPr lang="pt-BR" sz="2400" b="1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pt-BR" sz="2000" dirty="0">
                <a:solidFill>
                  <a:srgbClr val="354F52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354F52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5167423"/>
            <a:ext cx="3407909" cy="1256149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5167423"/>
            <a:ext cx="3078302" cy="1256149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q</a:t>
            </a:r>
            <a:r>
              <a:rPr lang="pt-BR" sz="1700" b="1" dirty="0" smtClean="0">
                <a:solidFill>
                  <a:srgbClr val="2F3E46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uestões relacionadas à assuntos gerais foram dúvidas específicas</a:t>
            </a:r>
            <a:endParaRPr lang="pt-BR" sz="1700" b="1" dirty="0">
              <a:solidFill>
                <a:srgbClr val="2F3E46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354F5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rgbClr val="DDE2D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3688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2239"/>
          <a:stretch/>
        </p:blipFill>
        <p:spPr>
          <a:xfrm>
            <a:off x="6184389" y="1701045"/>
            <a:ext cx="1491263" cy="1308750"/>
          </a:xfrm>
          <a:prstGeom prst="rect">
            <a:avLst/>
          </a:prstGeom>
        </p:spPr>
      </p:pic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</a:t>
            </a:r>
            <a:endParaRPr lang="pt-BR" sz="4800" b="1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558587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7</a:t>
            </a:r>
            <a:endParaRPr lang="pt-BR" sz="4800" b="1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270606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 a </a:t>
            </a:r>
          </a:p>
          <a:p>
            <a:pPr algn="l"/>
            <a:r>
              <a:rPr lang="pt-BR" sz="2000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nível nacional</a:t>
            </a:r>
            <a:endParaRPr lang="pt-BR" sz="3600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52796F"/>
                </a:solidFill>
                <a:latin typeface="Century Gothic" panose="020B0502020202020204" pitchFamily="34" charset="0"/>
              </a:rPr>
              <a:t>JUN</a:t>
            </a:r>
            <a:endParaRPr lang="pt-BR" sz="1818" dirty="0">
              <a:solidFill>
                <a:srgbClr val="52796F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52796F"/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rgbClr val="52796F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rgbClr val="DDE2DA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22%</a:t>
            </a:r>
            <a:endParaRPr lang="pt-BR" sz="36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</p:spTree>
    <p:extLst>
      <p:ext uri="{BB962C8B-B14F-4D97-AF65-F5344CB8AC3E}">
        <p14:creationId xmlns:p14="http://schemas.microsoft.com/office/powerpoint/2010/main" val="3777866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2771775" y="5715000"/>
            <a:ext cx="45719" cy="990600"/>
          </a:xfrm>
          <a:prstGeom prst="rect">
            <a:avLst/>
          </a:prstGeom>
          <a:solidFill>
            <a:srgbClr val="52796F"/>
          </a:solidFill>
          <a:ln>
            <a:solidFill>
              <a:srgbClr val="52796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pic>
        <p:nvPicPr>
          <p:cNvPr id="16" name="Imagem 15"/>
          <p:cNvPicPr>
            <a:picLocks noChangeAspect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9" y="233"/>
            <a:ext cx="6828112" cy="6840305"/>
          </a:xfrm>
          <a:prstGeom prst="rect">
            <a:avLst/>
          </a:prstGeom>
        </p:spPr>
      </p:pic>
      <p:sp>
        <p:nvSpPr>
          <p:cNvPr id="12" name="Retângulo 11"/>
          <p:cNvSpPr/>
          <p:nvPr/>
        </p:nvSpPr>
        <p:spPr>
          <a:xfrm>
            <a:off x="6818983" y="0"/>
            <a:ext cx="4261767" cy="6844683"/>
          </a:xfrm>
          <a:prstGeom prst="rect">
            <a:avLst/>
          </a:prstGeom>
          <a:solidFill>
            <a:srgbClr val="52796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5" name="Título 1"/>
          <p:cNvSpPr txBox="1">
            <a:spLocks/>
          </p:cNvSpPr>
          <p:nvPr/>
        </p:nvSpPr>
        <p:spPr>
          <a:xfrm>
            <a:off x="7245912" y="997338"/>
            <a:ext cx="3407910" cy="1859563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44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43%</a:t>
            </a:r>
            <a:endParaRPr lang="pt-BR" sz="44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foram </a:t>
            </a:r>
            <a:r>
              <a:rPr lang="pt-BR" sz="2400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assuntos gerais;</a:t>
            </a:r>
            <a:endParaRPr lang="pt-BR" sz="2400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574826" y="0"/>
            <a:ext cx="2523214" cy="9875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1818" b="1" dirty="0">
              <a:solidFill>
                <a:srgbClr val="2F3E46"/>
              </a:solidFill>
              <a:latin typeface="Century Gothic" panose="020B0502020202020204" pitchFamily="34" charset="0"/>
            </a:endParaRPr>
          </a:p>
          <a:p>
            <a:r>
              <a:rPr lang="pt-BR" sz="2545" b="1" dirty="0">
                <a:solidFill>
                  <a:srgbClr val="52796F"/>
                </a:solidFill>
                <a:latin typeface="Century Gothic" panose="020B0502020202020204" pitchFamily="34" charset="0"/>
              </a:rPr>
              <a:t>SOLICITAÇÃO</a:t>
            </a:r>
          </a:p>
          <a:p>
            <a:r>
              <a:rPr lang="pt-BR" sz="1454" b="1" dirty="0" smtClean="0">
                <a:solidFill>
                  <a:srgbClr val="52796F"/>
                </a:solidFill>
                <a:latin typeface="Century Gothic" panose="020B0502020202020204" pitchFamily="34" charset="0"/>
              </a:rPr>
              <a:t>JUN 23</a:t>
            </a:r>
            <a:endParaRPr lang="pt-BR" sz="1454" b="1" i="1" dirty="0">
              <a:solidFill>
                <a:srgbClr val="52796F"/>
              </a:solidFill>
              <a:latin typeface="Century Gothic" panose="020B0502020202020204" pitchFamily="34" charset="0"/>
            </a:endParaRPr>
          </a:p>
        </p:txBody>
      </p:sp>
      <p:graphicFrame>
        <p:nvGraphicFramePr>
          <p:cNvPr id="31" name="Gráfico 30"/>
          <p:cNvGraphicFramePr/>
          <p:nvPr>
            <p:extLst>
              <p:ext uri="{D42A27DB-BD31-4B8C-83A1-F6EECF244321}">
                <p14:modId xmlns:p14="http://schemas.microsoft.com/office/powerpoint/2010/main" val="2561613085"/>
              </p:ext>
            </p:extLst>
          </p:nvPr>
        </p:nvGraphicFramePr>
        <p:xfrm>
          <a:off x="369052" y="1115385"/>
          <a:ext cx="6031169" cy="47214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1" name="Título 1"/>
          <p:cNvSpPr txBox="1">
            <a:spLocks/>
          </p:cNvSpPr>
          <p:nvPr/>
        </p:nvSpPr>
        <p:spPr>
          <a:xfrm>
            <a:off x="7245912" y="2564144"/>
            <a:ext cx="3407909" cy="1983142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endParaRPr lang="pt-BR" sz="2000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l"/>
            <a:r>
              <a:rPr lang="pt-BR" sz="24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+ frequentes</a:t>
            </a:r>
            <a:endParaRPr lang="pt-BR" sz="20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772988" lvl="1" indent="-342900">
              <a:buFont typeface="Arial" panose="020B0604020202020204" pitchFamily="34" charset="0"/>
              <a:buChar char="•"/>
            </a:pPr>
            <a:endParaRPr lang="pt-BR" sz="100" dirty="0" smtClean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marL="342900" indent="-342900" algn="l">
              <a:lnSpc>
                <a:spcPct val="100000"/>
              </a:lnSpc>
              <a:buFont typeface="Arial" panose="020B0604020202020204" pitchFamily="34" charset="0"/>
              <a:buChar char="•"/>
            </a:pPr>
            <a:r>
              <a:rPr lang="pt-BR" sz="2000" dirty="0" smtClean="0">
                <a:solidFill>
                  <a:srgbClr val="DDE2DA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anuidade </a:t>
            </a:r>
          </a:p>
        </p:txBody>
      </p:sp>
      <p:sp>
        <p:nvSpPr>
          <p:cNvPr id="22" name="Título 1"/>
          <p:cNvSpPr txBox="1">
            <a:spLocks/>
          </p:cNvSpPr>
          <p:nvPr/>
        </p:nvSpPr>
        <p:spPr>
          <a:xfrm>
            <a:off x="6564325" y="2968979"/>
            <a:ext cx="4189790" cy="346737"/>
          </a:xfrm>
          <a:prstGeom prst="rect">
            <a:avLst/>
          </a:prstGeom>
        </p:spPr>
        <p:txBody>
          <a:bodyPr vert="horz" lIns="83106" tIns="41553" rIns="83106" bIns="41553" rtlCol="0" anchor="t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pt-BR" sz="909" b="1" dirty="0">
              <a:solidFill>
                <a:srgbClr val="DDE2DA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574826" y="5813690"/>
            <a:ext cx="2125843" cy="66407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2400" b="1" dirty="0" smtClean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0%</a:t>
            </a:r>
            <a:endParaRPr lang="pt-BR" sz="2400" b="1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pPr algn="r"/>
            <a:r>
              <a:rPr lang="pt-BR" sz="2000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anônimos</a:t>
            </a:r>
            <a:endParaRPr lang="pt-BR" sz="1100" dirty="0">
              <a:solidFill>
                <a:srgbClr val="52796F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Retângulo 16"/>
          <p:cNvSpPr/>
          <p:nvPr/>
        </p:nvSpPr>
        <p:spPr>
          <a:xfrm>
            <a:off x="7245913" y="4837815"/>
            <a:ext cx="3407909" cy="158575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4" name="Título 1"/>
          <p:cNvSpPr txBox="1">
            <a:spLocks/>
          </p:cNvSpPr>
          <p:nvPr/>
        </p:nvSpPr>
        <p:spPr>
          <a:xfrm>
            <a:off x="7415483" y="4837815"/>
            <a:ext cx="3078302" cy="158575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1700" b="1" dirty="0">
                <a:solidFill>
                  <a:srgbClr val="52796F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solicitações são mais frequentes quando o demandante não encontra a informação desejada nos portais do CAU</a:t>
            </a:r>
          </a:p>
        </p:txBody>
      </p:sp>
      <p:cxnSp>
        <p:nvCxnSpPr>
          <p:cNvPr id="26" name="Conector reto 25"/>
          <p:cNvCxnSpPr/>
          <p:nvPr/>
        </p:nvCxnSpPr>
        <p:spPr>
          <a:xfrm>
            <a:off x="369052" y="414669"/>
            <a:ext cx="0" cy="1605517"/>
          </a:xfrm>
          <a:prstGeom prst="line">
            <a:avLst/>
          </a:prstGeom>
          <a:ln w="57150">
            <a:solidFill>
              <a:srgbClr val="52796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ector reto 27"/>
          <p:cNvCxnSpPr/>
          <p:nvPr/>
        </p:nvCxnSpPr>
        <p:spPr>
          <a:xfrm>
            <a:off x="7372951" y="807515"/>
            <a:ext cx="468000" cy="0"/>
          </a:xfrm>
          <a:prstGeom prst="line">
            <a:avLst/>
          </a:prstGeom>
          <a:ln w="571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02612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tângulo 12"/>
          <p:cNvSpPr/>
          <p:nvPr/>
        </p:nvSpPr>
        <p:spPr>
          <a:xfrm>
            <a:off x="2779292" y="0"/>
            <a:ext cx="8301456" cy="6840538"/>
          </a:xfrm>
          <a:prstGeom prst="rect">
            <a:avLst/>
          </a:prstGeom>
          <a:solidFill>
            <a:srgbClr val="DDE2D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1" name="Retângulo 10"/>
          <p:cNvSpPr/>
          <p:nvPr/>
        </p:nvSpPr>
        <p:spPr>
          <a:xfrm>
            <a:off x="0" y="0"/>
            <a:ext cx="2779295" cy="6840538"/>
          </a:xfrm>
          <a:prstGeom prst="rect">
            <a:avLst/>
          </a:prstGeom>
          <a:solidFill>
            <a:srgbClr val="84A98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539" dirty="0"/>
          </a:p>
        </p:txBody>
      </p:sp>
      <p:sp>
        <p:nvSpPr>
          <p:cNvPr id="15" name="Título 1"/>
          <p:cNvSpPr txBox="1">
            <a:spLocks/>
          </p:cNvSpPr>
          <p:nvPr/>
        </p:nvSpPr>
        <p:spPr>
          <a:xfrm>
            <a:off x="2779289" y="3440097"/>
            <a:ext cx="8301457" cy="720027"/>
          </a:xfrm>
          <a:prstGeom prst="rect">
            <a:avLst/>
          </a:prstGeom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4400" b="1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DENÚNCIA</a:t>
            </a:r>
            <a:endParaRPr lang="pt-BR" sz="4800" b="1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6" name="Título 1"/>
          <p:cNvSpPr txBox="1">
            <a:spLocks/>
          </p:cNvSpPr>
          <p:nvPr/>
        </p:nvSpPr>
        <p:spPr>
          <a:xfrm>
            <a:off x="5744485" y="4304758"/>
            <a:ext cx="797744" cy="589914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pt-BR" sz="4400" b="1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3</a:t>
            </a:r>
            <a:endParaRPr lang="pt-BR" sz="4800" b="1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7" name="Título 1"/>
          <p:cNvSpPr txBox="1">
            <a:spLocks/>
          </p:cNvSpPr>
          <p:nvPr/>
        </p:nvSpPr>
        <p:spPr>
          <a:xfrm>
            <a:off x="6456504" y="4160124"/>
            <a:ext cx="2845489" cy="684749"/>
          </a:xfrm>
          <a:prstGeom prst="rect">
            <a:avLst/>
          </a:prstGeom>
        </p:spPr>
        <p:txBody>
          <a:bodyPr vert="horz" lIns="83106" tIns="41553" rIns="83106" bIns="41553" rtlCol="0" anchor="b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t-BR" sz="2000" dirty="0">
                <a:solidFill>
                  <a:srgbClr val="84A98C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protocolos cadastrados</a:t>
            </a:r>
            <a:endParaRPr lang="pt-BR" sz="3600" dirty="0">
              <a:solidFill>
                <a:srgbClr val="84A98C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2779295" y="0"/>
            <a:ext cx="8301456" cy="9316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pt-BR" sz="1818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84A98C"/>
                </a:solidFill>
                <a:latin typeface="Century Gothic" panose="020B0502020202020204" pitchFamily="34" charset="0"/>
              </a:rPr>
              <a:t>JUN</a:t>
            </a:r>
            <a:endParaRPr lang="pt-BR" sz="1818" dirty="0">
              <a:solidFill>
                <a:srgbClr val="84A98C"/>
              </a:solidFill>
              <a:latin typeface="Century Gothic" panose="020B0502020202020204" pitchFamily="34" charset="0"/>
            </a:endParaRPr>
          </a:p>
          <a:p>
            <a:pPr algn="ctr"/>
            <a:r>
              <a:rPr lang="pt-BR" sz="1818" dirty="0" smtClean="0">
                <a:solidFill>
                  <a:srgbClr val="84A98C"/>
                </a:solidFill>
                <a:latin typeface="Century Gothic" panose="020B0502020202020204" pitchFamily="34" charset="0"/>
              </a:rPr>
              <a:t>23</a:t>
            </a:r>
            <a:endParaRPr lang="pt-BR" sz="1818" dirty="0">
              <a:solidFill>
                <a:srgbClr val="84A98C"/>
              </a:solidFill>
              <a:latin typeface="Century Gothic" panose="020B0502020202020204" pitchFamily="34" charset="0"/>
            </a:endParaRPr>
          </a:p>
        </p:txBody>
      </p:sp>
      <p:sp>
        <p:nvSpPr>
          <p:cNvPr id="19" name="Elipse 18"/>
          <p:cNvSpPr/>
          <p:nvPr/>
        </p:nvSpPr>
        <p:spPr>
          <a:xfrm>
            <a:off x="489647" y="2540097"/>
            <a:ext cx="1800000" cy="1800000"/>
          </a:xfrm>
          <a:prstGeom prst="ellipse">
            <a:avLst/>
          </a:prstGeom>
          <a:noFill/>
          <a:ln w="76200">
            <a:solidFill>
              <a:schemeClr val="bg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00">
              <a:solidFill>
                <a:schemeClr val="bg1"/>
              </a:solidFill>
            </a:endParaRPr>
          </a:p>
        </p:txBody>
      </p:sp>
      <p:sp>
        <p:nvSpPr>
          <p:cNvPr id="20" name="Título 1"/>
          <p:cNvSpPr txBox="1">
            <a:spLocks/>
          </p:cNvSpPr>
          <p:nvPr/>
        </p:nvSpPr>
        <p:spPr>
          <a:xfrm>
            <a:off x="489648" y="2540097"/>
            <a:ext cx="1800000" cy="1800000"/>
          </a:xfrm>
          <a:prstGeom prst="rect">
            <a:avLst/>
          </a:prstGeom>
          <a:ln>
            <a:noFill/>
          </a:ln>
        </p:spPr>
        <p:txBody>
          <a:bodyPr vert="horz" lIns="83106" tIns="41553" rIns="83106" bIns="41553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t-BR" sz="3600" b="1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9</a:t>
            </a:r>
            <a:r>
              <a:rPr lang="pt-BR" sz="3600" b="1" dirty="0" smtClean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%</a:t>
            </a:r>
            <a:endParaRPr lang="pt-BR" sz="3600" b="1" dirty="0">
              <a:solidFill>
                <a:schemeClr val="bg1"/>
              </a:solidFill>
              <a:latin typeface="Century Gothic" panose="020B0502020202020204" pitchFamily="34" charset="0"/>
              <a:ea typeface="Arial Unicode MS" panose="020B0604020202020204" pitchFamily="34" charset="-128"/>
              <a:cs typeface="Arial Unicode MS" panose="020B0604020202020204" pitchFamily="34" charset="-128"/>
            </a:endParaRP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do total de </a:t>
            </a:r>
          </a:p>
          <a:p>
            <a:r>
              <a:rPr lang="pt-BR" sz="1800" dirty="0">
                <a:solidFill>
                  <a:schemeClr val="bg1"/>
                </a:solidFill>
                <a:latin typeface="Century Gothic" panose="020B0502020202020204" pitchFamily="34" charset="0"/>
                <a:ea typeface="Arial Unicode MS" panose="020B0604020202020204" pitchFamily="34" charset="-128"/>
                <a:cs typeface="Arial Unicode MS" panose="020B0604020202020204" pitchFamily="34" charset="-128"/>
              </a:rPr>
              <a:t>demandas</a:t>
            </a:r>
          </a:p>
        </p:txBody>
      </p:sp>
      <p:pic>
        <p:nvPicPr>
          <p:cNvPr id="21" name="Imagem 20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478"/>
          <a:stretch/>
        </p:blipFill>
        <p:spPr>
          <a:xfrm>
            <a:off x="6173708" y="1657254"/>
            <a:ext cx="1512617" cy="1308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77652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41743</TotalTime>
  <Words>260</Words>
  <Application>Microsoft Office PowerPoint</Application>
  <PresentationFormat>Personalizar</PresentationFormat>
  <Paragraphs>151</Paragraphs>
  <Slides>16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16</vt:i4>
      </vt:variant>
    </vt:vector>
  </HeadingPairs>
  <TitlesOfParts>
    <vt:vector size="22" baseType="lpstr">
      <vt:lpstr>Arial Unicode MS</vt:lpstr>
      <vt:lpstr>Arial</vt:lpstr>
      <vt:lpstr>Calibri</vt:lpstr>
      <vt:lpstr>Calibri Light</vt:lpstr>
      <vt:lpstr>Century Gothic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João Paulo Galdino</dc:creator>
  <cp:lastModifiedBy>Ana Elisa Carnauba Rodrigues</cp:lastModifiedBy>
  <cp:revision>162</cp:revision>
  <cp:lastPrinted>2019-09-30T19:25:44Z</cp:lastPrinted>
  <dcterms:created xsi:type="dcterms:W3CDTF">2019-09-20T19:28:42Z</dcterms:created>
  <dcterms:modified xsi:type="dcterms:W3CDTF">2024-12-19T13:36:52Z</dcterms:modified>
</cp:coreProperties>
</file>