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5" r:id="rId3"/>
    <p:sldId id="277" r:id="rId4"/>
    <p:sldId id="274" r:id="rId5"/>
    <p:sldId id="25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92" r:id="rId16"/>
    <p:sldId id="291" r:id="rId17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681"/>
    <a:srgbClr val="84A98C"/>
    <a:srgbClr val="52796F"/>
    <a:srgbClr val="2F3E46"/>
    <a:srgbClr val="506A78"/>
    <a:srgbClr val="AEC6B3"/>
    <a:srgbClr val="6C9C8F"/>
    <a:srgbClr val="50787C"/>
    <a:srgbClr val="354F52"/>
    <a:srgbClr val="96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solidFill>
                <a:srgbClr val="506A78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06A78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EA-40E5-B0D2-C04BDB7B1BAA}"/>
              </c:ext>
            </c:extLst>
          </c:dPt>
          <c:dPt>
            <c:idx val="1"/>
            <c:invertIfNegative val="0"/>
            <c:bubble3D val="0"/>
            <c:spPr>
              <a:solidFill>
                <a:srgbClr val="506A78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EC-40CD-91A2-8B46A28F7833}"/>
              </c:ext>
            </c:extLst>
          </c:dPt>
          <c:dPt>
            <c:idx val="2"/>
            <c:invertIfNegative val="0"/>
            <c:bubble3D val="0"/>
            <c:spPr>
              <a:solidFill>
                <a:srgbClr val="506A78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EA-40E5-B0D2-C04BDB7B1BAA}"/>
              </c:ext>
            </c:extLst>
          </c:dPt>
          <c:dPt>
            <c:idx val="7"/>
            <c:invertIfNegative val="0"/>
            <c:bubble3D val="0"/>
            <c:spPr>
              <a:solidFill>
                <a:srgbClr val="2F3E46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900-4DED-9003-4D36ACB3F3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Plan1!$A$2:$A$9</c:f>
              <c:strCache>
                <c:ptCount val="8"/>
                <c:pt idx="0">
                  <c:v>Atendimento</c:v>
                </c:pt>
                <c:pt idx="1">
                  <c:v>Suporte</c:v>
                </c:pt>
                <c:pt idx="2">
                  <c:v>Anuidade</c:v>
                </c:pt>
                <c:pt idx="3">
                  <c:v>Carteira Profissional </c:v>
                </c:pt>
                <c:pt idx="4">
                  <c:v>Assuntos Gerais</c:v>
                </c:pt>
                <c:pt idx="5">
                  <c:v>RRT</c:v>
                </c:pt>
                <c:pt idx="6">
                  <c:v>Registro Profissional</c:v>
                </c:pt>
                <c:pt idx="7">
                  <c:v>Fiscalização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787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078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D6-4CAF-9414-6363F97ABA2B}"/>
              </c:ext>
            </c:extLst>
          </c:dPt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2A1-870D-F124277D58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Fiscalização</c:v>
                </c:pt>
                <c:pt idx="1">
                  <c:v>Assuntos Gerais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7-4625-84A5-FCF176E9F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30208"/>
        <c:axId val="188329648"/>
      </c:barChart>
      <c:valAx>
        <c:axId val="18832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0208"/>
        <c:crosses val="autoZero"/>
        <c:crossBetween val="between"/>
      </c:valAx>
      <c:catAx>
        <c:axId val="18833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8832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C9C8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26-4817-98D9-8C956C16B866}"/>
              </c:ext>
            </c:extLst>
          </c:dPt>
          <c:dPt>
            <c:idx val="2"/>
            <c:invertIfNegative val="0"/>
            <c:bubble3D val="0"/>
            <c:spPr>
              <a:solidFill>
                <a:srgbClr val="52796F"/>
              </a:solidFill>
              <a:ln>
                <a:solidFill>
                  <a:srgbClr val="52796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25-4BF1-892E-CE7B52DE17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RRT </c:v>
                </c:pt>
                <c:pt idx="1">
                  <c:v>Fiscalização</c:v>
                </c:pt>
                <c:pt idx="2">
                  <c:v>Assuntos Gerais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solidFill>
                <a:srgbClr val="AEC6B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47-440E-A47A-DC3BFEC6B91B}"/>
              </c:ext>
            </c:extLst>
          </c:dPt>
          <c:dPt>
            <c:idx val="1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AE-43C1-AA1F-F92B41187E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Contra Leigo</c:v>
                </c:pt>
                <c:pt idx="1">
                  <c:v>Contra Arquiteto</c:v>
                </c:pt>
                <c:pt idx="2">
                  <c:v>Contra Empresa</c:v>
                </c:pt>
                <c:pt idx="3">
                  <c:v>Contra o CAU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2D68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Cau Assuntos Gerais 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95-437A-986B-01A34C895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8512"/>
        <c:axId val="437287952"/>
      </c:barChart>
      <c:valAx>
        <c:axId val="43728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8512"/>
        <c:crosses val="autoZero"/>
        <c:crossBetween val="between"/>
      </c:valAx>
      <c:catAx>
        <c:axId val="43728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37287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13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3</c:v>
                </c:pt>
                <c:pt idx="21">
                  <c:v>0</c:v>
                </c:pt>
                <c:pt idx="22">
                  <c:v>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6.xml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JULHO </a:t>
            </a:r>
            <a:endParaRPr lang="pt-BR" sz="4000" b="1" dirty="0">
              <a:solidFill>
                <a:srgbClr val="183C47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2000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9" y="5689600"/>
            <a:ext cx="445258" cy="1150705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o CAU;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JUL 23</a:t>
            </a:r>
            <a:endParaRPr lang="pt-BR" sz="1454" b="1" i="1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39938124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</a:t>
            </a:r>
            <a:endParaRPr lang="pt-BR" sz="24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que denunciam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88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JUL</a:t>
            </a:r>
            <a:endParaRPr lang="pt-BR" sz="1818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JUL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74200" y="5922167"/>
            <a:ext cx="1098120" cy="90771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  <a:endParaRPr lang="pt-BR" sz="4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Foi relacionado a assuntos gerais;</a:t>
            </a:r>
            <a:endParaRPr lang="pt-BR" sz="24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JUL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820156410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2400" b="1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</a:t>
            </a:r>
            <a:r>
              <a:rPr lang="pt-BR" sz="1700" b="1" dirty="0" smtClean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melhoria e modificação da legislação foi uma sugestão pontuada</a:t>
            </a:r>
            <a:endParaRPr lang="pt-BR" sz="1700" b="1" dirty="0">
              <a:solidFill>
                <a:srgbClr val="52D68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JUL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6" y="5192203"/>
            <a:ext cx="736056" cy="1646412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80750" cy="6840538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1615020593"/>
              </p:ext>
            </p:extLst>
          </p:nvPr>
        </p:nvGraphicFramePr>
        <p:xfrm>
          <a:off x="185981" y="197526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2370956" y="2492558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JUL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19% </a:t>
            </a:r>
            <a:endParaRPr lang="pt-BR" sz="2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544535457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0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JUL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12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</a:rPr>
              <a:t>5</a:t>
            </a:r>
            <a:endParaRPr lang="pt-BR" sz="2000" dirty="0" smtClean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JUL 23</a:t>
            </a:r>
            <a:endParaRPr lang="pt-BR" sz="1818" b="1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JUL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13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42%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67770" y="5858569"/>
            <a:ext cx="1490976" cy="98197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31%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</a:t>
            </a:r>
            <a:r>
              <a:rPr lang="pt-BR" sz="24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sobre fiscalização;</a:t>
            </a:r>
            <a:endParaRPr lang="pt-BR" sz="24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JUL 23</a:t>
            </a:r>
            <a:endParaRPr lang="pt-BR" sz="1454" b="1" i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57504935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Profissional</a:t>
            </a:r>
          </a:p>
          <a:p>
            <a:pPr algn="l"/>
            <a:endParaRPr lang="pt-BR" sz="2000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30% </a:t>
            </a:r>
            <a:endParaRPr lang="pt-BR" sz="24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sobre a ausência de fiscalização são mais frequentes </a:t>
            </a:r>
            <a:endParaRPr lang="pt-BR" sz="17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JUL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75989" y="5847581"/>
            <a:ext cx="1060335" cy="98197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80%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</a:t>
            </a:r>
            <a:r>
              <a:rPr lang="pt-BR" sz="24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assuntos gerais;</a:t>
            </a:r>
            <a:endParaRPr lang="pt-BR" sz="24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JUL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854696199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400" b="1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algn="l"/>
            <a:endParaRPr lang="pt-BR" sz="2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Fiscalização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20% 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uestões relacionadas à dúvidas específicas sobre assuntos gerais foram mais frequentes</a:t>
            </a:r>
            <a:endParaRPr lang="pt-BR" sz="17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JUL</a:t>
            </a:r>
            <a:endParaRPr lang="pt-BR" sz="1818" dirty="0">
              <a:solidFill>
                <a:srgbClr val="52796F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71775" y="5715000"/>
            <a:ext cx="45719" cy="990600"/>
          </a:xfrm>
          <a:prstGeom prst="rect">
            <a:avLst/>
          </a:prstGeom>
          <a:solidFill>
            <a:srgbClr val="52796F"/>
          </a:solidFill>
          <a:ln>
            <a:solidFill>
              <a:srgbClr val="5279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assuntos gerais;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JUL 23</a:t>
            </a:r>
            <a:endParaRPr lang="pt-BR" sz="1454" b="1" i="1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470900126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72988" lvl="1" indent="-342900">
              <a:buFont typeface="Arial" panose="020B0604020202020204" pitchFamily="34" charset="0"/>
              <a:buChar char="•"/>
            </a:pPr>
            <a:endParaRPr lang="pt-BR" sz="100" dirty="0" smtClean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Fiscalização 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  <a:endParaRPr lang="pt-BR" sz="24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são mais frequentes quando o demandante não encontra a informação desejada nos portais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JUL</a:t>
            </a:r>
            <a:endParaRPr lang="pt-BR" sz="1818" dirty="0">
              <a:solidFill>
                <a:srgbClr val="84A98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44388</TotalTime>
  <Words>271</Words>
  <Application>Microsoft Office PowerPoint</Application>
  <PresentationFormat>Personalizar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 Unicode MS</vt:lpstr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 Elisa Carnauba Rodrigues</cp:lastModifiedBy>
  <cp:revision>169</cp:revision>
  <cp:lastPrinted>2019-09-30T19:25:44Z</cp:lastPrinted>
  <dcterms:created xsi:type="dcterms:W3CDTF">2019-09-20T19:28:42Z</dcterms:created>
  <dcterms:modified xsi:type="dcterms:W3CDTF">2024-12-19T13:40:07Z</dcterms:modified>
</cp:coreProperties>
</file>