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5" r:id="rId3"/>
    <p:sldId id="277" r:id="rId4"/>
    <p:sldId id="274" r:id="rId5"/>
    <p:sldId id="258" r:id="rId6"/>
    <p:sldId id="278" r:id="rId7"/>
    <p:sldId id="279" r:id="rId8"/>
    <p:sldId id="280" r:id="rId9"/>
    <p:sldId id="281" r:id="rId10"/>
    <p:sldId id="282" r:id="rId11"/>
    <p:sldId id="284" r:id="rId12"/>
    <p:sldId id="285" r:id="rId13"/>
    <p:sldId id="292" r:id="rId14"/>
    <p:sldId id="291" r:id="rId15"/>
  </p:sldIdLst>
  <p:sldSz cx="11080750" cy="6840538"/>
  <p:notesSz cx="6797675" cy="9926638"/>
  <p:defaultTextStyle>
    <a:defPPr>
      <a:defRPr lang="pt-BR"/>
    </a:defPPr>
    <a:lvl1pPr marL="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6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D681"/>
    <a:srgbClr val="84A98C"/>
    <a:srgbClr val="6C9C8F"/>
    <a:srgbClr val="2F3E46"/>
    <a:srgbClr val="96E6B3"/>
    <a:srgbClr val="AEC6B3"/>
    <a:srgbClr val="50787C"/>
    <a:srgbClr val="354F52"/>
    <a:srgbClr val="506A78"/>
    <a:srgbClr val="EEF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6A78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506A7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95-4652-9726-B932E43B6F16}"/>
              </c:ext>
            </c:extLst>
          </c:dPt>
          <c:dPt>
            <c:idx val="6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95-4652-9726-B932E43B6F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Plan1!$A$2:$A$8</c:f>
              <c:strCache>
                <c:ptCount val="7"/>
                <c:pt idx="0">
                  <c:v>Carteira Profissional</c:v>
                </c:pt>
                <c:pt idx="1">
                  <c:v>Fiscalização</c:v>
                </c:pt>
                <c:pt idx="2">
                  <c:v>CAT</c:v>
                </c:pt>
                <c:pt idx="3">
                  <c:v>Ressarcimento</c:v>
                </c:pt>
                <c:pt idx="4">
                  <c:v>Atendimento</c:v>
                </c:pt>
                <c:pt idx="5">
                  <c:v>Anuidade</c:v>
                </c:pt>
                <c:pt idx="6">
                  <c:v>Assuntos Gerais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6F-49E1-9D48-A89A16666A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26848"/>
        <c:axId val="444503200"/>
      </c:barChart>
      <c:valAx>
        <c:axId val="444503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26848"/>
        <c:crosses val="autoZero"/>
        <c:crossBetween val="between"/>
      </c:valAx>
      <c:catAx>
        <c:axId val="18832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445032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0787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0787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8BE-4BC0-9A2F-B91F315C00A4}"/>
              </c:ext>
            </c:extLst>
          </c:dPt>
          <c:dPt>
            <c:idx val="3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A0C-4B11-A3CC-A8E12524F9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Anuidade</c:v>
                </c:pt>
                <c:pt idx="1">
                  <c:v>Registro PJ</c:v>
                </c:pt>
                <c:pt idx="2">
                  <c:v>Carteira Profissional</c:v>
                </c:pt>
                <c:pt idx="3">
                  <c:v>Assuntos Gerais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A7-4625-84A5-FCF176E9F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8330208"/>
        <c:axId val="188329648"/>
      </c:barChart>
      <c:valAx>
        <c:axId val="1883296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330208"/>
        <c:crosses val="autoZero"/>
        <c:crossBetween val="between"/>
      </c:valAx>
      <c:catAx>
        <c:axId val="188330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883296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6C9C8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C9C8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26-4817-98D9-8C956C16B866}"/>
              </c:ext>
            </c:extLst>
          </c:dPt>
          <c:dPt>
            <c:idx val="4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B3C-4277-B0CF-EB0240F77B8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Plan1!$A$2:$A$6</c:f>
              <c:strCache>
                <c:ptCount val="5"/>
                <c:pt idx="0">
                  <c:v>Certidão de Registro PF</c:v>
                </c:pt>
                <c:pt idx="1">
                  <c:v>Anuidade</c:v>
                </c:pt>
                <c:pt idx="2">
                  <c:v>RRT</c:v>
                </c:pt>
                <c:pt idx="3">
                  <c:v>CAT</c:v>
                </c:pt>
                <c:pt idx="4">
                  <c:v>Assuntos Gerais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26-4817-98D9-8C956C16B8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5187552"/>
        <c:axId val="335186992"/>
      </c:barChart>
      <c:valAx>
        <c:axId val="335186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35187552"/>
        <c:crosses val="autoZero"/>
        <c:crossBetween val="between"/>
      </c:valAx>
      <c:catAx>
        <c:axId val="335187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3518699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AEC6B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EC6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0A3-42A3-9466-FB55D987B0AB}"/>
              </c:ext>
            </c:extLst>
          </c:dPt>
          <c:dPt>
            <c:idx val="1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93-4BDD-8868-00CE63EDCAD0}"/>
              </c:ext>
            </c:extLst>
          </c:dPt>
          <c:dPt>
            <c:idx val="2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48-496B-948B-7EA7B3BE0627}"/>
              </c:ext>
            </c:extLst>
          </c:dPt>
          <c:dPt>
            <c:idx val="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BC12-4AD9-A09A-A019A01975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Plan1!$A$2:$A$5</c:f>
              <c:strCache>
                <c:ptCount val="4"/>
                <c:pt idx="0">
                  <c:v>Contra Leigo</c:v>
                </c:pt>
                <c:pt idx="1">
                  <c:v>Contra Empresa</c:v>
                </c:pt>
                <c:pt idx="2">
                  <c:v>Contra Arquiteto</c:v>
                </c:pt>
                <c:pt idx="3">
                  <c:v>Contra Contratante</c:v>
                </c:pt>
              </c:strCache>
            </c:strRef>
          </c:cat>
          <c:val>
            <c:numRef>
              <c:f>Plan1!$B$2:$B$5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48-496B-948B-7EA7B3BE0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5712"/>
        <c:axId val="104300384"/>
      </c:barChart>
      <c:valAx>
        <c:axId val="104300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5712"/>
        <c:crosses val="autoZero"/>
        <c:crossBetween val="between"/>
      </c:valAx>
      <c:catAx>
        <c:axId val="43728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1043003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14295581031313"/>
          <c:y val="7.4185221670157869E-2"/>
          <c:w val="0.5238123571655241"/>
          <c:h val="0.850644063250395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spPr>
            <a:solidFill>
              <a:srgbClr val="52D68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6E6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95-437A-986B-01A34C895A5A}"/>
              </c:ext>
            </c:extLst>
          </c:dPt>
          <c:dPt>
            <c:idx val="1"/>
            <c:invertIfNegative val="0"/>
            <c:bubble3D val="0"/>
            <c:spPr>
              <a:solidFill>
                <a:srgbClr val="96E6B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95-437A-986B-01A34C895A5A}"/>
              </c:ext>
            </c:extLst>
          </c:dPt>
          <c:dPt>
            <c:idx val="2"/>
            <c:invertIfNegative val="0"/>
            <c:bubble3D val="0"/>
            <c:spPr>
              <a:solidFill>
                <a:srgbClr val="52D68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D63-409D-9ACC-9709F1FAF5A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rgbClr val="2F3E46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Plan1!$A$2:$A$4</c:f>
              <c:strCache>
                <c:ptCount val="3"/>
                <c:pt idx="0">
                  <c:v>Assuntos gerais</c:v>
                </c:pt>
                <c:pt idx="1">
                  <c:v>Anuidades</c:v>
                </c:pt>
                <c:pt idx="2">
                  <c:v>RRT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95-437A-986B-01A34C895A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7288512"/>
        <c:axId val="437287952"/>
      </c:barChart>
      <c:valAx>
        <c:axId val="437287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7288512"/>
        <c:crosses val="autoZero"/>
        <c:crossBetween val="between"/>
      </c:valAx>
      <c:catAx>
        <c:axId val="437288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all" spc="0" normalizeH="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437287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486781572803683"/>
          <c:y val="7.136388601917118E-2"/>
          <c:w val="0.28750167098642593"/>
          <c:h val="0.74430721693010982"/>
        </c:manualLayout>
      </c:layout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explosion val="2"/>
          <c:dPt>
            <c:idx val="0"/>
            <c:bubble3D val="0"/>
            <c:spPr>
              <a:solidFill>
                <a:srgbClr val="2F3E4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D-43EB-B824-2E02094F8D61}"/>
              </c:ext>
            </c:extLst>
          </c:dPt>
          <c:dPt>
            <c:idx val="1"/>
            <c:bubble3D val="0"/>
            <c:spPr>
              <a:solidFill>
                <a:srgbClr val="354F5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2D-43EB-B824-2E02094F8D61}"/>
              </c:ext>
            </c:extLst>
          </c:dPt>
          <c:dPt>
            <c:idx val="2"/>
            <c:bubble3D val="0"/>
            <c:spPr>
              <a:solidFill>
                <a:srgbClr val="52796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C2D-43EB-B824-2E02094F8D61}"/>
              </c:ext>
            </c:extLst>
          </c:dPt>
          <c:dPt>
            <c:idx val="3"/>
            <c:bubble3D val="0"/>
            <c:spPr>
              <a:solidFill>
                <a:srgbClr val="84A98C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C2D-43EB-B824-2E02094F8D61}"/>
              </c:ext>
            </c:extLst>
          </c:dPt>
          <c:dPt>
            <c:idx val="4"/>
            <c:bubble3D val="0"/>
            <c:spPr>
              <a:solidFill>
                <a:srgbClr val="96E6B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C2D-43EB-B824-2E02094F8D61}"/>
              </c:ext>
            </c:extLst>
          </c:dPt>
          <c:dPt>
            <c:idx val="5"/>
            <c:bubble3D val="0"/>
            <c:spPr>
              <a:solidFill>
                <a:srgbClr val="94CF9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C2D-43EB-B824-2E02094F8D61}"/>
              </c:ext>
            </c:extLst>
          </c:dPt>
          <c:dPt>
            <c:idx val="6"/>
            <c:bubble3D val="0"/>
            <c:spPr>
              <a:solidFill>
                <a:srgbClr val="96E8C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C2D-43EB-B824-2E02094F8D6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8C2D-43EB-B824-2E02094F8D6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8C2D-43EB-B824-2E02094F8D61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8C2D-43EB-B824-2E02094F8D61}"/>
                </c:ext>
              </c:extLst>
            </c:dLbl>
            <c:dLbl>
              <c:idx val="5"/>
              <c:layout>
                <c:manualLayout>
                  <c:x val="-8.0206446426596655E-3"/>
                  <c:y val="-5.041725591883173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C2D-43EB-B824-2E02094F8D61}"/>
                </c:ext>
              </c:extLst>
            </c:dLbl>
            <c:dLbl>
              <c:idx val="6"/>
              <c:layout>
                <c:manualLayout>
                  <c:x val="1.7138322316160082E-6"/>
                  <c:y val="5.931441872803704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C2D-43EB-B824-2E02094F8D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Plan1!$A$2:$A$8</c:f>
              <c:strCache>
                <c:ptCount val="7"/>
                <c:pt idx="0">
                  <c:v>Reclamação</c:v>
                </c:pt>
                <c:pt idx="1">
                  <c:v>Informação</c:v>
                </c:pt>
                <c:pt idx="2">
                  <c:v>Solicitação </c:v>
                </c:pt>
                <c:pt idx="3">
                  <c:v>Denúncia</c:v>
                </c:pt>
                <c:pt idx="4">
                  <c:v>Sugestão</c:v>
                </c:pt>
                <c:pt idx="5">
                  <c:v>Elogios </c:v>
                </c:pt>
                <c:pt idx="6">
                  <c:v>Diversos</c:v>
                </c:pt>
              </c:strCache>
            </c:strRef>
          </c:cat>
          <c:val>
            <c:numRef>
              <c:f>Plan1!$B$2:$B$8</c:f>
              <c:numCache>
                <c:formatCode>General</c:formatCode>
                <c:ptCount val="7"/>
                <c:pt idx="0">
                  <c:v>23</c:v>
                </c:pt>
                <c:pt idx="1">
                  <c:v>7</c:v>
                </c:pt>
                <c:pt idx="2">
                  <c:v>11</c:v>
                </c:pt>
                <c:pt idx="3">
                  <c:v>7</c:v>
                </c:pt>
                <c:pt idx="4">
                  <c:v>4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C2D-43EB-B824-2E02094F8D6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6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55711291791121"/>
          <c:y val="0.90463152201732555"/>
          <c:w val="0.69288568396248118"/>
          <c:h val="6.8676989555057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298489307749515"/>
          <c:y val="6.1507598014600325E-2"/>
          <c:w val="0.532212218464999"/>
          <c:h val="0.877175432279658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Estados</c:v>
                </c:pt>
              </c:strCache>
            </c:strRef>
          </c:tx>
          <c:spPr>
            <a:solidFill>
              <a:srgbClr val="00697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F5D-45EA-8ACC-141046BF1367}"/>
              </c:ext>
            </c:extLst>
          </c:dPt>
          <c:dPt>
            <c:idx val="2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F5D-45EA-8ACC-141046BF1367}"/>
              </c:ext>
            </c:extLst>
          </c:dPt>
          <c:dPt>
            <c:idx val="3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F5D-45EA-8ACC-141046BF1367}"/>
              </c:ext>
            </c:extLst>
          </c:dPt>
          <c:dPt>
            <c:idx val="5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F5D-45EA-8ACC-141046BF1367}"/>
              </c:ext>
            </c:extLst>
          </c:dPt>
          <c:dPt>
            <c:idx val="6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F5D-45EA-8ACC-141046BF1367}"/>
              </c:ext>
            </c:extLst>
          </c:dPt>
          <c:dPt>
            <c:idx val="8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F5D-45EA-8ACC-141046BF1367}"/>
              </c:ext>
            </c:extLst>
          </c:dPt>
          <c:dPt>
            <c:idx val="9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F5D-45EA-8ACC-141046BF1367}"/>
              </c:ext>
            </c:extLst>
          </c:dPt>
          <c:dPt>
            <c:idx val="10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F5D-45EA-8ACC-141046BF1367}"/>
              </c:ext>
            </c:extLst>
          </c:dPt>
          <c:dPt>
            <c:idx val="11"/>
            <c:invertIfNegative val="0"/>
            <c:bubble3D val="0"/>
            <c:spPr>
              <a:solidFill>
                <a:srgbClr val="94CF9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F5D-45EA-8ACC-141046BF1367}"/>
              </c:ext>
            </c:extLst>
          </c:dPt>
          <c:dPt>
            <c:idx val="1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F5D-45EA-8ACC-141046BF1367}"/>
              </c:ext>
            </c:extLst>
          </c:dPt>
          <c:dPt>
            <c:idx val="13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F5D-45EA-8ACC-141046BF1367}"/>
              </c:ext>
            </c:extLst>
          </c:dPt>
          <c:dPt>
            <c:idx val="14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F5D-45EA-8ACC-141046BF1367}"/>
              </c:ext>
            </c:extLst>
          </c:dPt>
          <c:dPt>
            <c:idx val="15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F5D-45EA-8ACC-141046BF1367}"/>
              </c:ext>
            </c:extLst>
          </c:dPt>
          <c:dPt>
            <c:idx val="16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F5D-45EA-8ACC-141046BF1367}"/>
              </c:ext>
            </c:extLst>
          </c:dPt>
          <c:dPt>
            <c:idx val="17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F5D-45EA-8ACC-141046BF1367}"/>
              </c:ext>
            </c:extLst>
          </c:dPt>
          <c:dPt>
            <c:idx val="19"/>
            <c:invertIfNegative val="0"/>
            <c:bubble3D val="0"/>
            <c:spPr>
              <a:solidFill>
                <a:srgbClr val="2F3E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F5D-45EA-8ACC-141046BF1367}"/>
              </c:ext>
            </c:extLst>
          </c:dPt>
          <c:dPt>
            <c:idx val="20"/>
            <c:invertIfNegative val="0"/>
            <c:bubble3D val="0"/>
            <c:spPr>
              <a:solidFill>
                <a:srgbClr val="52796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F5D-45EA-8ACC-141046BF1367}"/>
              </c:ext>
            </c:extLst>
          </c:dPt>
          <c:dPt>
            <c:idx val="21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F5D-45EA-8ACC-141046BF1367}"/>
              </c:ext>
            </c:extLst>
          </c:dPt>
          <c:dPt>
            <c:idx val="22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F5D-45EA-8ACC-141046BF1367}"/>
              </c:ext>
            </c:extLst>
          </c:dPt>
          <c:dPt>
            <c:idx val="25"/>
            <c:invertIfNegative val="0"/>
            <c:bubble3D val="0"/>
            <c:spPr>
              <a:solidFill>
                <a:srgbClr val="354F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F5D-45EA-8ACC-141046BF1367}"/>
              </c:ext>
            </c:extLst>
          </c:dPt>
          <c:dPt>
            <c:idx val="26"/>
            <c:invertIfNegative val="0"/>
            <c:bubble3D val="0"/>
            <c:spPr>
              <a:solidFill>
                <a:srgbClr val="84A98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0F5D-45EA-8ACC-141046BF13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Plan1!$A$2:$A$28</c:f>
              <c:strCache>
                <c:ptCount val="27"/>
                <c:pt idx="0">
                  <c:v>Tocantins</c:v>
                </c:pt>
                <c:pt idx="1">
                  <c:v>Sergipe</c:v>
                </c:pt>
                <c:pt idx="2">
                  <c:v>São Paulo </c:v>
                </c:pt>
                <c:pt idx="3">
                  <c:v>Santa Catarina</c:v>
                </c:pt>
                <c:pt idx="4">
                  <c:v>Roraima </c:v>
                </c:pt>
                <c:pt idx="5">
                  <c:v>Rondônia</c:v>
                </c:pt>
                <c:pt idx="6">
                  <c:v>Rio Grande do Sul </c:v>
                </c:pt>
                <c:pt idx="7">
                  <c:v>Rio Grande do Norte</c:v>
                </c:pt>
                <c:pt idx="8">
                  <c:v>Rio de Janeiro</c:v>
                </c:pt>
                <c:pt idx="9">
                  <c:v>Piauí</c:v>
                </c:pt>
                <c:pt idx="10">
                  <c:v>Pernambuco</c:v>
                </c:pt>
                <c:pt idx="11">
                  <c:v>Paraná</c:v>
                </c:pt>
                <c:pt idx="12">
                  <c:v>Paraíba</c:v>
                </c:pt>
                <c:pt idx="13">
                  <c:v>Pará</c:v>
                </c:pt>
                <c:pt idx="14">
                  <c:v>Minas Gerais</c:v>
                </c:pt>
                <c:pt idx="15">
                  <c:v>Mato Grosso do Sul</c:v>
                </c:pt>
                <c:pt idx="16">
                  <c:v>Mato Grosso</c:v>
                </c:pt>
                <c:pt idx="17">
                  <c:v>Maranhão </c:v>
                </c:pt>
                <c:pt idx="18">
                  <c:v>Goiás</c:v>
                </c:pt>
                <c:pt idx="19">
                  <c:v>Espirito Santo </c:v>
                </c:pt>
                <c:pt idx="20">
                  <c:v>Distrito Federal</c:v>
                </c:pt>
                <c:pt idx="21">
                  <c:v>Ceará</c:v>
                </c:pt>
                <c:pt idx="22">
                  <c:v>Bahia </c:v>
                </c:pt>
                <c:pt idx="23">
                  <c:v>Amazonas </c:v>
                </c:pt>
                <c:pt idx="24">
                  <c:v>Amapá</c:v>
                </c:pt>
                <c:pt idx="25">
                  <c:v>Alagoas</c:v>
                </c:pt>
                <c:pt idx="26">
                  <c:v>Acre </c:v>
                </c:pt>
              </c:strCache>
            </c:strRef>
          </c:cat>
          <c:val>
            <c:numRef>
              <c:f>Plan1!$B$2:$B$28</c:f>
              <c:numCache>
                <c:formatCode>General</c:formatCode>
                <c:ptCount val="27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10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9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0</c:v>
                </c:pt>
                <c:pt idx="19">
                  <c:v>0</c:v>
                </c:pt>
                <c:pt idx="20">
                  <c:v>5</c:v>
                </c:pt>
                <c:pt idx="21">
                  <c:v>1</c:v>
                </c:pt>
                <c:pt idx="22">
                  <c:v>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0F5D-45EA-8ACC-141046BF13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34472992"/>
        <c:axId val="354580096"/>
      </c:barChart>
      <c:valAx>
        <c:axId val="3545800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34472992"/>
        <c:crosses val="autoZero"/>
        <c:crossBetween val="between"/>
      </c:valAx>
      <c:catAx>
        <c:axId val="3344729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2F3E46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pt-BR"/>
          </a:p>
        </c:txPr>
        <c:crossAx val="354580096"/>
        <c:crosses val="autoZero"/>
        <c:auto val="1"/>
        <c:lblAlgn val="l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Century Gothic" panose="020B0502020202020204" pitchFamily="34" charset="0"/>
        </a:defRPr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17B5-58CF-4A5F-ABC8-C50A10660C8B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241425"/>
            <a:ext cx="54229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3BF1-4D54-4460-9763-11986F514D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12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1pPr>
    <a:lvl2pPr marL="43008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2pPr>
    <a:lvl3pPr marL="86017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3pPr>
    <a:lvl4pPr marL="129026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4pPr>
    <a:lvl5pPr marL="1720352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5pPr>
    <a:lvl6pPr marL="2150440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0528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0616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0704" algn="l" defTabSz="860176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094" y="1119505"/>
            <a:ext cx="8310563" cy="2381521"/>
          </a:xfrm>
        </p:spPr>
        <p:txBody>
          <a:bodyPr anchor="b"/>
          <a:lstStyle>
            <a:lvl1pPr algn="ctr"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094" y="3592866"/>
            <a:ext cx="8310563" cy="1651546"/>
          </a:xfrm>
        </p:spPr>
        <p:txBody>
          <a:bodyPr/>
          <a:lstStyle>
            <a:lvl1pPr marL="0" indent="0" algn="ctr">
              <a:buNone/>
              <a:defRPr sz="2181"/>
            </a:lvl1pPr>
            <a:lvl2pPr marL="415549" indent="0" algn="ctr">
              <a:buNone/>
              <a:defRPr sz="1818"/>
            </a:lvl2pPr>
            <a:lvl3pPr marL="831098" indent="0" algn="ctr">
              <a:buNone/>
              <a:defRPr sz="1636"/>
            </a:lvl3pPr>
            <a:lvl4pPr marL="1246647" indent="0" algn="ctr">
              <a:buNone/>
              <a:defRPr sz="1454"/>
            </a:lvl4pPr>
            <a:lvl5pPr marL="1662196" indent="0" algn="ctr">
              <a:buNone/>
              <a:defRPr sz="1454"/>
            </a:lvl5pPr>
            <a:lvl6pPr marL="2077745" indent="0" algn="ctr">
              <a:buNone/>
              <a:defRPr sz="1454"/>
            </a:lvl6pPr>
            <a:lvl7pPr marL="2493294" indent="0" algn="ctr">
              <a:buNone/>
              <a:defRPr sz="1454"/>
            </a:lvl7pPr>
            <a:lvl8pPr marL="2908844" indent="0" algn="ctr">
              <a:buNone/>
              <a:defRPr sz="1454"/>
            </a:lvl8pPr>
            <a:lvl9pPr marL="3324393" indent="0" algn="ctr">
              <a:buNone/>
              <a:defRPr sz="145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76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28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9662" y="364195"/>
            <a:ext cx="2389287" cy="57970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1801" y="364195"/>
            <a:ext cx="7029351" cy="57970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69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36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030" y="1705385"/>
            <a:ext cx="9557147" cy="2845473"/>
          </a:xfrm>
        </p:spPr>
        <p:txBody>
          <a:bodyPr anchor="b"/>
          <a:lstStyle>
            <a:lvl1pPr>
              <a:defRPr sz="545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030" y="4577778"/>
            <a:ext cx="9557147" cy="1496367"/>
          </a:xfrm>
        </p:spPr>
        <p:txBody>
          <a:bodyPr/>
          <a:lstStyle>
            <a:lvl1pPr marL="0" indent="0">
              <a:buNone/>
              <a:defRPr sz="2181">
                <a:solidFill>
                  <a:schemeClr val="tx1">
                    <a:tint val="75000"/>
                  </a:schemeClr>
                </a:solidFill>
              </a:defRPr>
            </a:lvl1pPr>
            <a:lvl2pPr marL="415549" indent="0">
              <a:buNone/>
              <a:defRPr sz="1818">
                <a:solidFill>
                  <a:schemeClr val="tx1">
                    <a:tint val="75000"/>
                  </a:schemeClr>
                </a:solidFill>
              </a:defRPr>
            </a:lvl2pPr>
            <a:lvl3pPr marL="831098" indent="0">
              <a:buNone/>
              <a:defRPr sz="1636">
                <a:solidFill>
                  <a:schemeClr val="tx1">
                    <a:tint val="75000"/>
                  </a:schemeClr>
                </a:solidFill>
              </a:defRPr>
            </a:lvl3pPr>
            <a:lvl4pPr marL="1246647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4pPr>
            <a:lvl5pPr marL="1662196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5pPr>
            <a:lvl6pPr marL="2077745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6pPr>
            <a:lvl7pPr marL="249329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7pPr>
            <a:lvl8pPr marL="2908844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8pPr>
            <a:lvl9pPr marL="3324393" indent="0">
              <a:buNone/>
              <a:defRPr sz="14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148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801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9630" y="1820976"/>
            <a:ext cx="4709319" cy="4340259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912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364196"/>
            <a:ext cx="9557147" cy="1322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3245" y="1676882"/>
            <a:ext cx="4687676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245" y="2498697"/>
            <a:ext cx="4687676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09630" y="1676882"/>
            <a:ext cx="4710762" cy="821814"/>
          </a:xfrm>
        </p:spPr>
        <p:txBody>
          <a:bodyPr anchor="b"/>
          <a:lstStyle>
            <a:lvl1pPr marL="0" indent="0">
              <a:buNone/>
              <a:defRPr sz="2181" b="1"/>
            </a:lvl1pPr>
            <a:lvl2pPr marL="415549" indent="0">
              <a:buNone/>
              <a:defRPr sz="1818" b="1"/>
            </a:lvl2pPr>
            <a:lvl3pPr marL="831098" indent="0">
              <a:buNone/>
              <a:defRPr sz="1636" b="1"/>
            </a:lvl3pPr>
            <a:lvl4pPr marL="1246647" indent="0">
              <a:buNone/>
              <a:defRPr sz="1454" b="1"/>
            </a:lvl4pPr>
            <a:lvl5pPr marL="1662196" indent="0">
              <a:buNone/>
              <a:defRPr sz="1454" b="1"/>
            </a:lvl5pPr>
            <a:lvl6pPr marL="2077745" indent="0">
              <a:buNone/>
              <a:defRPr sz="1454" b="1"/>
            </a:lvl6pPr>
            <a:lvl7pPr marL="2493294" indent="0">
              <a:buNone/>
              <a:defRPr sz="1454" b="1"/>
            </a:lvl7pPr>
            <a:lvl8pPr marL="2908844" indent="0">
              <a:buNone/>
              <a:defRPr sz="1454" b="1"/>
            </a:lvl8pPr>
            <a:lvl9pPr marL="3324393" indent="0">
              <a:buNone/>
              <a:defRPr sz="145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09630" y="2498697"/>
            <a:ext cx="4710762" cy="367520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62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169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128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762" y="984911"/>
            <a:ext cx="5609630" cy="4861216"/>
          </a:xfrm>
        </p:spPr>
        <p:txBody>
          <a:bodyPr/>
          <a:lstStyle>
            <a:lvl1pPr>
              <a:defRPr sz="2908"/>
            </a:lvl1pPr>
            <a:lvl2pPr>
              <a:defRPr sz="2545"/>
            </a:lvl2pPr>
            <a:lvl3pPr>
              <a:defRPr sz="2181"/>
            </a:lvl3pPr>
            <a:lvl4pPr>
              <a:defRPr sz="1818"/>
            </a:lvl4pPr>
            <a:lvl5pPr>
              <a:defRPr sz="1818"/>
            </a:lvl5pPr>
            <a:lvl6pPr>
              <a:defRPr sz="1818"/>
            </a:lvl6pPr>
            <a:lvl7pPr>
              <a:defRPr sz="1818"/>
            </a:lvl7pPr>
            <a:lvl8pPr>
              <a:defRPr sz="1818"/>
            </a:lvl8pPr>
            <a:lvl9pPr>
              <a:defRPr sz="1818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16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45" y="456036"/>
            <a:ext cx="3573830" cy="1596126"/>
          </a:xfrm>
        </p:spPr>
        <p:txBody>
          <a:bodyPr anchor="b"/>
          <a:lstStyle>
            <a:lvl1pPr>
              <a:defRPr sz="290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10762" y="984911"/>
            <a:ext cx="5609630" cy="4861216"/>
          </a:xfrm>
        </p:spPr>
        <p:txBody>
          <a:bodyPr anchor="t"/>
          <a:lstStyle>
            <a:lvl1pPr marL="0" indent="0">
              <a:buNone/>
              <a:defRPr sz="2908"/>
            </a:lvl1pPr>
            <a:lvl2pPr marL="415549" indent="0">
              <a:buNone/>
              <a:defRPr sz="2545"/>
            </a:lvl2pPr>
            <a:lvl3pPr marL="831098" indent="0">
              <a:buNone/>
              <a:defRPr sz="2181"/>
            </a:lvl3pPr>
            <a:lvl4pPr marL="1246647" indent="0">
              <a:buNone/>
              <a:defRPr sz="1818"/>
            </a:lvl4pPr>
            <a:lvl5pPr marL="1662196" indent="0">
              <a:buNone/>
              <a:defRPr sz="1818"/>
            </a:lvl5pPr>
            <a:lvl6pPr marL="2077745" indent="0">
              <a:buNone/>
              <a:defRPr sz="1818"/>
            </a:lvl6pPr>
            <a:lvl7pPr marL="2493294" indent="0">
              <a:buNone/>
              <a:defRPr sz="1818"/>
            </a:lvl7pPr>
            <a:lvl8pPr marL="2908844" indent="0">
              <a:buNone/>
              <a:defRPr sz="1818"/>
            </a:lvl8pPr>
            <a:lvl9pPr marL="3324393" indent="0">
              <a:buNone/>
              <a:defRPr sz="181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45" y="2052161"/>
            <a:ext cx="3573830" cy="3801883"/>
          </a:xfrm>
        </p:spPr>
        <p:txBody>
          <a:bodyPr/>
          <a:lstStyle>
            <a:lvl1pPr marL="0" indent="0">
              <a:buNone/>
              <a:defRPr sz="1454"/>
            </a:lvl1pPr>
            <a:lvl2pPr marL="415549" indent="0">
              <a:buNone/>
              <a:defRPr sz="1272"/>
            </a:lvl2pPr>
            <a:lvl3pPr marL="831098" indent="0">
              <a:buNone/>
              <a:defRPr sz="1091"/>
            </a:lvl3pPr>
            <a:lvl4pPr marL="1246647" indent="0">
              <a:buNone/>
              <a:defRPr sz="909"/>
            </a:lvl4pPr>
            <a:lvl5pPr marL="1662196" indent="0">
              <a:buNone/>
              <a:defRPr sz="909"/>
            </a:lvl5pPr>
            <a:lvl6pPr marL="2077745" indent="0">
              <a:buNone/>
              <a:defRPr sz="909"/>
            </a:lvl6pPr>
            <a:lvl7pPr marL="2493294" indent="0">
              <a:buNone/>
              <a:defRPr sz="909"/>
            </a:lvl7pPr>
            <a:lvl8pPr marL="2908844" indent="0">
              <a:buNone/>
              <a:defRPr sz="909"/>
            </a:lvl8pPr>
            <a:lvl9pPr marL="3324393" indent="0">
              <a:buNone/>
              <a:defRPr sz="909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654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802" y="364196"/>
            <a:ext cx="955714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802" y="1820976"/>
            <a:ext cx="955714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1801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24F6-0E9D-4D76-836D-123E310A9056}" type="datetimeFigureOut">
              <a:rPr lang="pt-BR" smtClean="0"/>
              <a:t>19/12/2024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70499" y="6340166"/>
            <a:ext cx="3739753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5780" y="6340166"/>
            <a:ext cx="249316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199B5-5EE7-4E56-9770-2737CA2BC8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7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31098" rtl="0" eaLnBrk="1" latinLnBrk="0" hangingPunct="1">
        <a:lnSpc>
          <a:spcPct val="90000"/>
        </a:lnSpc>
        <a:spcBef>
          <a:spcPct val="0"/>
        </a:spcBef>
        <a:buNone/>
        <a:defRPr sz="39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7775" indent="-207775" algn="l" defTabSz="831098" rtl="0" eaLnBrk="1" latinLnBrk="0" hangingPunct="1">
        <a:lnSpc>
          <a:spcPct val="90000"/>
        </a:lnSpc>
        <a:spcBef>
          <a:spcPts val="909"/>
        </a:spcBef>
        <a:buFont typeface="Arial" panose="020B0604020202020204" pitchFamily="34" charset="0"/>
        <a:buChar char="•"/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23324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2181" kern="1200">
          <a:solidFill>
            <a:schemeClr val="tx1"/>
          </a:solidFill>
          <a:latin typeface="+mn-lt"/>
          <a:ea typeface="+mn-ea"/>
          <a:cs typeface="+mn-cs"/>
        </a:defRPr>
      </a:lvl2pPr>
      <a:lvl3pPr marL="1038873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818" kern="1200">
          <a:solidFill>
            <a:schemeClr val="tx1"/>
          </a:solidFill>
          <a:latin typeface="+mn-lt"/>
          <a:ea typeface="+mn-ea"/>
          <a:cs typeface="+mn-cs"/>
        </a:defRPr>
      </a:lvl3pPr>
      <a:lvl4pPr marL="1454422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869971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285520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701069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3116618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532167" indent="-207775" algn="l" defTabSz="831098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1pPr>
      <a:lvl2pPr marL="415549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2pPr>
      <a:lvl3pPr marL="831098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3pPr>
      <a:lvl4pPr marL="1246647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4pPr>
      <a:lvl5pPr marL="1662196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5pPr>
      <a:lvl6pPr marL="2077745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6pPr>
      <a:lvl7pPr marL="249329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7pPr>
      <a:lvl8pPr marL="2908844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8pPr>
      <a:lvl9pPr marL="3324393" algn="l" defTabSz="831098" rtl="0" eaLnBrk="1" latinLnBrk="0" hangingPunct="1">
        <a:defRPr sz="16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hart" Target="../charts/chart6.xml"/><Relationship Id="rId7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0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6" name="CaixaDeTexto 5"/>
          <p:cNvSpPr txBox="1"/>
          <p:nvPr/>
        </p:nvSpPr>
        <p:spPr>
          <a:xfrm>
            <a:off x="0" y="3997933"/>
            <a:ext cx="11080750" cy="129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pt-BR" sz="4000" b="1" dirty="0">
                <a:solidFill>
                  <a:srgbClr val="183C47"/>
                </a:solidFill>
                <a:latin typeface="Century Gothic" panose="020B0502020202020204" pitchFamily="34" charset="0"/>
              </a:rPr>
              <a:t>JANEIRO </a:t>
            </a:r>
          </a:p>
          <a:p>
            <a:pPr algn="ctr"/>
            <a:r>
              <a:rPr lang="pt-BR" sz="2000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2023</a:t>
            </a:r>
            <a:endParaRPr lang="pt-BR" sz="1818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0" y="74051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5453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OUVIDORIA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607"/>
          <a:stretch/>
        </p:blipFill>
        <p:spPr>
          <a:xfrm>
            <a:off x="4736406" y="2682517"/>
            <a:ext cx="1607927" cy="1308750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1250" y="6033871"/>
            <a:ext cx="1858237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67497" y="5932587"/>
            <a:ext cx="1502946" cy="90771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28%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denúncias contra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empresas</a:t>
            </a:r>
            <a:endParaRPr lang="pt-BR" sz="24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84A98C"/>
                </a:solidFill>
                <a:latin typeface="Century Gothic" panose="020B0502020202020204" pitchFamily="34" charset="0"/>
              </a:rPr>
              <a:t>DENÚNCIA</a:t>
            </a:r>
          </a:p>
          <a:p>
            <a:r>
              <a:rPr lang="pt-BR" sz="1454" b="1" dirty="0">
                <a:solidFill>
                  <a:srgbClr val="84A98C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045783162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3" y="2564144"/>
            <a:ext cx="3407910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Descumprimento do salário mínimo profissional;</a:t>
            </a:r>
          </a:p>
          <a:p>
            <a:pPr algn="l"/>
            <a:endParaRPr lang="pt-BR" sz="2000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57%</a:t>
            </a:r>
            <a:endParaRPr lang="pt-BR" sz="24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079238"/>
            <a:ext cx="3407909" cy="1344334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079238"/>
            <a:ext cx="3078302" cy="1344334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na maioria das vezes os demandantes que denunciam optam por não se identificar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84A98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967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SUGESTÃO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151266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endParaRPr lang="pt-BR" sz="48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5863285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sugestões enviadas </a:t>
            </a:r>
          </a:p>
          <a:p>
            <a:pPr algn="l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Ouvidoria</a:t>
            </a:r>
            <a:endParaRPr lang="pt-BR" sz="36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354F52"/>
                </a:solidFill>
                <a:latin typeface="Century Gothic" panose="020B0502020202020204" pitchFamily="34" charset="0"/>
              </a:rPr>
              <a:t>JAN</a:t>
            </a:r>
          </a:p>
          <a:p>
            <a:pPr algn="ctr"/>
            <a:r>
              <a:rPr lang="pt-BR" sz="1818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solidFill>
            <a:srgbClr val="DDE2DA"/>
          </a:solidFill>
          <a:ln w="76200">
            <a:solidFill>
              <a:srgbClr val="354F5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9</a:t>
            </a:r>
            <a:r>
              <a:rPr lang="pt-BR" sz="36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36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</a:t>
            </a:r>
            <a:r>
              <a:rPr lang="pt-BR" sz="1800" dirty="0"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92" y="1531474"/>
            <a:ext cx="149805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20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74200" y="5922167"/>
            <a:ext cx="1098120" cy="90771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233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2" y="0"/>
            <a:ext cx="4251958" cy="6840538"/>
          </a:xfrm>
          <a:prstGeom prst="rect">
            <a:avLst/>
          </a:prstGeom>
          <a:solidFill>
            <a:srgbClr val="96E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50%</a:t>
            </a:r>
            <a:endParaRPr lang="pt-BR" sz="4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relacionadas </a:t>
            </a:r>
            <a:r>
              <a:rPr lang="pt-BR" sz="24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ao SICCAU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SUGESTÃO</a:t>
            </a:r>
          </a:p>
          <a:p>
            <a:r>
              <a:rPr lang="pt-BR" sz="1454" b="1" dirty="0">
                <a:solidFill>
                  <a:srgbClr val="354F52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301415320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841572"/>
            <a:ext cx="3407909" cy="948288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</a:t>
            </a:r>
            <a:endParaRPr lang="pt-BR" sz="24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Melhorias no RRT;</a:t>
            </a:r>
            <a:endParaRPr lang="pt-BR" sz="20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0</a:t>
            </a:r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%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027251"/>
            <a:ext cx="3407909" cy="2396321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027251"/>
            <a:ext cx="3078302" cy="2396321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maioria das sugestões são relacionadas </a:t>
            </a:r>
            <a:r>
              <a:rPr lang="pt-BR" sz="1700" b="1" dirty="0" smtClean="0">
                <a:solidFill>
                  <a:srgbClr val="52D68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melhorias no sistema</a:t>
            </a:r>
            <a:endParaRPr lang="pt-BR" sz="1700" b="1" dirty="0">
              <a:solidFill>
                <a:srgbClr val="52D68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890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011677" y="5582093"/>
            <a:ext cx="642701" cy="1256521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" y="0"/>
            <a:ext cx="11080750" cy="6838614"/>
          </a:xfrm>
          <a:prstGeom prst="rect">
            <a:avLst/>
          </a:prstGeom>
        </p:spPr>
      </p:pic>
      <p:graphicFrame>
        <p:nvGraphicFramePr>
          <p:cNvPr id="20" name="Gráfico 19"/>
          <p:cNvGraphicFramePr/>
          <p:nvPr>
            <p:extLst>
              <p:ext uri="{D42A27DB-BD31-4B8C-83A1-F6EECF244321}">
                <p14:modId xmlns:p14="http://schemas.microsoft.com/office/powerpoint/2010/main" val="192227065"/>
              </p:ext>
            </p:extLst>
          </p:nvPr>
        </p:nvGraphicFramePr>
        <p:xfrm>
          <a:off x="0" y="795797"/>
          <a:ext cx="11086266" cy="4282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2"/>
          <a:stretch/>
        </p:blipFill>
        <p:spPr>
          <a:xfrm>
            <a:off x="4922298" y="2163045"/>
            <a:ext cx="1236144" cy="1080000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574826" y="0"/>
            <a:ext cx="2523214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PERCENTUAL TOTAL</a:t>
            </a:r>
          </a:p>
          <a:p>
            <a:r>
              <a:rPr lang="pt-BR" sz="1454" b="1" dirty="0">
                <a:solidFill>
                  <a:srgbClr val="354F52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ítulo 1"/>
          <p:cNvSpPr txBox="1">
            <a:spLocks/>
          </p:cNvSpPr>
          <p:nvPr/>
        </p:nvSpPr>
        <p:spPr>
          <a:xfrm>
            <a:off x="4477449" y="5078061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13,4% </a:t>
            </a:r>
            <a:endParaRPr lang="pt-BR" sz="2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36"/>
          <a:stretch/>
        </p:blipFill>
        <p:spPr>
          <a:xfrm>
            <a:off x="8751942" y="4427598"/>
            <a:ext cx="330410" cy="288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891162" y="4427598"/>
            <a:ext cx="329659" cy="288000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7816790" y="4427598"/>
            <a:ext cx="329658" cy="288000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5938633" y="4463598"/>
            <a:ext cx="291254" cy="25200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4747732" y="4427598"/>
            <a:ext cx="328163" cy="288000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3545811" y="4427598"/>
            <a:ext cx="329658" cy="2880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2370956" y="4427598"/>
            <a:ext cx="331167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08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5996025" y="0"/>
            <a:ext cx="5084725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895939755"/>
              </p:ext>
            </p:extLst>
          </p:nvPr>
        </p:nvGraphicFramePr>
        <p:xfrm>
          <a:off x="6365077" y="0"/>
          <a:ext cx="4350548" cy="6840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tângulo 3"/>
          <p:cNvSpPr/>
          <p:nvPr/>
        </p:nvSpPr>
        <p:spPr>
          <a:xfrm>
            <a:off x="-1" y="0"/>
            <a:ext cx="5996025" cy="6840538"/>
          </a:xfrm>
          <a:prstGeom prst="rect">
            <a:avLst/>
          </a:prstGeom>
          <a:solidFill>
            <a:srgbClr val="EEF0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/>
          <p:cNvSpPr/>
          <p:nvPr/>
        </p:nvSpPr>
        <p:spPr>
          <a:xfrm>
            <a:off x="388005" y="4803871"/>
            <a:ext cx="1620000" cy="1620000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2188012" y="4803871"/>
            <a:ext cx="1620000" cy="1620000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4825" y="0"/>
            <a:ext cx="3233187" cy="13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354F52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NÚMEROS POR REGIÃO E ESTADO</a:t>
            </a:r>
          </a:p>
          <a:p>
            <a:r>
              <a:rPr lang="pt-BR" sz="1454" b="1" dirty="0">
                <a:solidFill>
                  <a:srgbClr val="354F52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Conector reto 7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ângulo 41"/>
          <p:cNvSpPr/>
          <p:nvPr/>
        </p:nvSpPr>
        <p:spPr>
          <a:xfrm>
            <a:off x="388012" y="3006355"/>
            <a:ext cx="1620000" cy="1620000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88012" y="3460062"/>
            <a:ext cx="1619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SUDESTE</a:t>
            </a:r>
          </a:p>
        </p:txBody>
      </p:sp>
      <p:sp>
        <p:nvSpPr>
          <p:cNvPr id="50" name="CaixaDeTexto 49"/>
          <p:cNvSpPr txBox="1"/>
          <p:nvPr/>
        </p:nvSpPr>
        <p:spPr>
          <a:xfrm>
            <a:off x="388011" y="3828700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19</a:t>
            </a:r>
            <a:endParaRPr lang="pt-BR" sz="1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388006" y="5709967"/>
            <a:ext cx="1619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2188013" y="3006355"/>
            <a:ext cx="1620000" cy="162000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2188020" y="3485823"/>
            <a:ext cx="16199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NORDESTE</a:t>
            </a:r>
          </a:p>
        </p:txBody>
      </p:sp>
      <p:sp>
        <p:nvSpPr>
          <p:cNvPr id="57" name="CaixaDeTexto 56"/>
          <p:cNvSpPr txBox="1"/>
          <p:nvPr/>
        </p:nvSpPr>
        <p:spPr>
          <a:xfrm>
            <a:off x="2188019" y="3807434"/>
            <a:ext cx="161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14</a:t>
            </a:r>
            <a:endParaRPr lang="pt-BR" sz="1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3988019" y="4803146"/>
            <a:ext cx="1620000" cy="1620000"/>
          </a:xfrm>
          <a:prstGeom prst="rect">
            <a:avLst/>
          </a:prstGeom>
          <a:solidFill>
            <a:srgbClr val="94C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388006" y="5094757"/>
            <a:ext cx="1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CENTRO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</a:rPr>
              <a:t>OESTE</a:t>
            </a:r>
          </a:p>
        </p:txBody>
      </p:sp>
      <p:sp>
        <p:nvSpPr>
          <p:cNvPr id="62" name="CaixaDeTexto 61"/>
          <p:cNvSpPr txBox="1"/>
          <p:nvPr/>
        </p:nvSpPr>
        <p:spPr>
          <a:xfrm>
            <a:off x="2188011" y="5272901"/>
            <a:ext cx="162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2F3E46"/>
                </a:solidFill>
                <a:latin typeface="Century Gothic" panose="020B0502020202020204" pitchFamily="34" charset="0"/>
              </a:rPr>
              <a:t>NORTE</a:t>
            </a:r>
            <a:endParaRPr lang="pt-BR" sz="1600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2188011" y="5620967"/>
            <a:ext cx="162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dirty="0">
                <a:solidFill>
                  <a:srgbClr val="2F3E46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64" name="CaixaDeTexto 63"/>
          <p:cNvSpPr txBox="1"/>
          <p:nvPr/>
        </p:nvSpPr>
        <p:spPr>
          <a:xfrm>
            <a:off x="3988017" y="5242123"/>
            <a:ext cx="16200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2F3E46"/>
                </a:solidFill>
              </a:rPr>
              <a:t>SUL</a:t>
            </a:r>
            <a:endParaRPr lang="pt-BR" b="1" dirty="0">
              <a:solidFill>
                <a:srgbClr val="2F3E46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988018" y="5620967"/>
            <a:ext cx="1620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</a:rPr>
              <a:t>9</a:t>
            </a:r>
            <a:endParaRPr lang="pt-BR" sz="2000" dirty="0" smtClean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6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0"/>
            <a:ext cx="1108075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/>
          </a:p>
        </p:txBody>
      </p:sp>
      <p:sp>
        <p:nvSpPr>
          <p:cNvPr id="11" name="Elipse 10"/>
          <p:cNvSpPr/>
          <p:nvPr/>
        </p:nvSpPr>
        <p:spPr>
          <a:xfrm>
            <a:off x="7363641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1377109" y="2527106"/>
            <a:ext cx="2340000" cy="23400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183C4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0" y="1632729"/>
            <a:ext cx="11080750" cy="651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b="1" dirty="0">
                <a:solidFill>
                  <a:srgbClr val="183C47"/>
                </a:solidFill>
                <a:latin typeface="Century Gothic" panose="020B0502020202020204" pitchFamily="34" charset="0"/>
              </a:rPr>
              <a:t>JAN </a:t>
            </a:r>
            <a:r>
              <a:rPr lang="pt-BR" sz="1818" b="1" dirty="0" smtClean="0">
                <a:solidFill>
                  <a:srgbClr val="183C47"/>
                </a:solidFill>
                <a:latin typeface="Century Gothic" panose="020B0502020202020204" pitchFamily="34" charset="0"/>
              </a:rPr>
              <a:t>23</a:t>
            </a:r>
            <a:endParaRPr lang="pt-BR" sz="1818" b="1" dirty="0">
              <a:solidFill>
                <a:srgbClr val="183C47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94"/>
          <a:stretch/>
        </p:blipFill>
        <p:spPr>
          <a:xfrm>
            <a:off x="4427048" y="2725106"/>
            <a:ext cx="2226654" cy="1944000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1377110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recebidos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363641" y="2527106"/>
            <a:ext cx="2340000" cy="2340000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concluídos</a:t>
            </a:r>
            <a:endParaRPr lang="pt-BR" sz="4800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6000" b="1" dirty="0" smtClean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43</a:t>
            </a:r>
            <a:endParaRPr lang="pt-BR" sz="44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0" y="717369"/>
            <a:ext cx="11080750" cy="1273518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>
                <a:solidFill>
                  <a:srgbClr val="183C47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</a:t>
            </a:r>
            <a:endParaRPr lang="pt-BR" sz="2800" b="1" dirty="0">
              <a:solidFill>
                <a:srgbClr val="183C47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46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/>
          <p:nvPr/>
        </p:nvSpPr>
        <p:spPr>
          <a:xfrm>
            <a:off x="2779294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Retângulo 13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35"/>
          <a:stretch/>
        </p:blipFill>
        <p:spPr>
          <a:xfrm>
            <a:off x="6102099" y="1855463"/>
            <a:ext cx="1655836" cy="14400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JAN</a:t>
            </a: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4843849" y="4156872"/>
            <a:ext cx="1372550" cy="695211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36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17</a:t>
            </a:r>
            <a:endParaRPr lang="pt-BR" sz="40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39,5%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sp>
        <p:nvSpPr>
          <p:cNvPr id="21" name="Título 1"/>
          <p:cNvSpPr txBox="1">
            <a:spLocks/>
          </p:cNvSpPr>
          <p:nvPr/>
        </p:nvSpPr>
        <p:spPr>
          <a:xfrm>
            <a:off x="6102099" y="415228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reclamações </a:t>
            </a:r>
            <a:r>
              <a:rPr lang="pt-BR" sz="2000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 </a:t>
            </a:r>
            <a:endParaRPr lang="pt-BR" sz="20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25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36989" y="5773912"/>
            <a:ext cx="1002322" cy="743629"/>
          </a:xfrm>
          <a:prstGeom prst="rect">
            <a:avLst/>
          </a:prstGeom>
          <a:solidFill>
            <a:srgbClr val="506A78"/>
          </a:solidFill>
          <a:ln>
            <a:solidFill>
              <a:srgbClr val="506A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0538"/>
          </a:xfrm>
          <a:prstGeom prst="rect">
            <a:avLst/>
          </a:prstGeom>
          <a:solidFill>
            <a:srgbClr val="2F3E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35%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assuntos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gerais relacionados ao CAU.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2F3E46"/>
                </a:solidFill>
                <a:latin typeface="Century Gothic" panose="020B0502020202020204" pitchFamily="34" charset="0"/>
              </a:rPr>
              <a:t>RECLAMAÇÃO</a:t>
            </a:r>
          </a:p>
          <a:p>
            <a:r>
              <a:rPr lang="pt-BR" sz="1454" b="1" dirty="0">
                <a:solidFill>
                  <a:srgbClr val="2F3E46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70649257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Convênios;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Anuidade – baixa de pagamento;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Comunicação;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17% </a:t>
            </a:r>
            <a:endParaRPr lang="pt-BR" sz="24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260574"/>
            <a:ext cx="3407909" cy="116299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260574"/>
            <a:ext cx="3078302" cy="1162998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eclamações específicas são mais frequentes nos assuntos gerais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2F3E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847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2779288" y="0"/>
            <a:ext cx="8301460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Retângulo 4"/>
          <p:cNvSpPr/>
          <p:nvPr/>
        </p:nvSpPr>
        <p:spPr>
          <a:xfrm>
            <a:off x="0" y="0"/>
            <a:ext cx="2779290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637"/>
          <a:stretch/>
        </p:blipFill>
        <p:spPr>
          <a:xfrm>
            <a:off x="6180988" y="1836986"/>
            <a:ext cx="1498057" cy="1308750"/>
          </a:xfrm>
          <a:prstGeom prst="rect">
            <a:avLst/>
          </a:prstGeom>
        </p:spPr>
      </p:pic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INFORMAÇÃO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63992" y="4293569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6011" y="4148935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pedidos de informação</a:t>
            </a:r>
            <a:endParaRPr lang="pt-BR" sz="3600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2F3E46"/>
                </a:solidFill>
                <a:latin typeface="Century Gothic" panose="020B0502020202020204" pitchFamily="34" charset="0"/>
              </a:rPr>
              <a:t>JAN</a:t>
            </a:r>
          </a:p>
          <a:p>
            <a:pPr algn="ctr"/>
            <a:r>
              <a:rPr lang="pt-BR" sz="1818" dirty="0" smtClean="0">
                <a:solidFill>
                  <a:srgbClr val="2F3E46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2F3E46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281250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008203" y="5858568"/>
            <a:ext cx="1185697" cy="981970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28791" y="0"/>
            <a:ext cx="4251958" cy="6840538"/>
          </a:xfrm>
          <a:prstGeom prst="rect">
            <a:avLst/>
          </a:prstGeom>
          <a:solidFill>
            <a:srgbClr val="354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2" y="997338"/>
            <a:ext cx="3407910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42%</a:t>
            </a:r>
            <a:endParaRPr lang="pt-BR" sz="4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informações relacionadas </a:t>
            </a:r>
            <a:r>
              <a:rPr lang="pt-BR" sz="24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 assuntos gerais</a:t>
            </a:r>
            <a:endParaRPr lang="pt-BR" sz="24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354F52"/>
                </a:solidFill>
                <a:latin typeface="Century Gothic" panose="020B0502020202020204" pitchFamily="34" charset="0"/>
              </a:rPr>
              <a:t>INFORMAÇÃO</a:t>
            </a:r>
          </a:p>
          <a:p>
            <a:r>
              <a:rPr lang="pt-BR" sz="1454" b="1" dirty="0">
                <a:solidFill>
                  <a:srgbClr val="354F52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354F52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354F52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2882262748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3"/>
            <a:ext cx="3407909" cy="24609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</a:t>
            </a:r>
            <a:r>
              <a:rPr lang="pt-BR" sz="2400" b="1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frequentes</a:t>
            </a:r>
            <a:endParaRPr lang="pt-BR" sz="24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Orientações de emissão da primeira via da carteira profissional;</a:t>
            </a: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14% </a:t>
            </a:r>
            <a:endParaRPr lang="pt-BR" sz="2400" b="1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354F52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354F52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5167423"/>
            <a:ext cx="3407909" cy="1256149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5167423"/>
            <a:ext cx="3078302" cy="1256149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uestões 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relacionadas </a:t>
            </a:r>
            <a:r>
              <a:rPr lang="pt-BR" sz="1700" b="1" dirty="0" smtClean="0">
                <a:solidFill>
                  <a:srgbClr val="2F3E46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ao ensino à distância são frequentes</a:t>
            </a:r>
            <a:endParaRPr lang="pt-BR" sz="1700" b="1" dirty="0">
              <a:solidFill>
                <a:srgbClr val="2F3E46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354F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rgbClr val="DDE2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36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39"/>
          <a:stretch/>
        </p:blipFill>
        <p:spPr>
          <a:xfrm>
            <a:off x="6184389" y="1701045"/>
            <a:ext cx="1491263" cy="130875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558587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11</a:t>
            </a:r>
            <a:endParaRPr lang="pt-BR" sz="48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270606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</a:t>
            </a:r>
            <a:r>
              <a:rPr lang="pt-BR" sz="2000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 </a:t>
            </a:r>
            <a:endParaRPr lang="pt-BR" sz="20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nível nacional</a:t>
            </a:r>
            <a:endParaRPr lang="pt-BR" sz="36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52796F"/>
                </a:solidFill>
                <a:latin typeface="Century Gothic" panose="020B0502020202020204" pitchFamily="34" charset="0"/>
              </a:rPr>
              <a:t>JAN</a:t>
            </a:r>
          </a:p>
          <a:p>
            <a:pPr algn="ctr"/>
            <a:r>
              <a:rPr lang="pt-BR" sz="1818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rgbClr val="DDE2DA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25,5%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</p:spTree>
    <p:extLst>
      <p:ext uri="{BB962C8B-B14F-4D97-AF65-F5344CB8AC3E}">
        <p14:creationId xmlns:p14="http://schemas.microsoft.com/office/powerpoint/2010/main" val="37778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47089" y="5813690"/>
            <a:ext cx="982494" cy="733025"/>
          </a:xfrm>
          <a:prstGeom prst="rect">
            <a:avLst/>
          </a:prstGeom>
          <a:solidFill>
            <a:srgbClr val="6C9C8F"/>
          </a:solidFill>
          <a:ln>
            <a:solidFill>
              <a:srgbClr val="6C9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646" y="0"/>
            <a:ext cx="6828112" cy="6840305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6818983" y="0"/>
            <a:ext cx="4261767" cy="6844683"/>
          </a:xfrm>
          <a:prstGeom prst="rect">
            <a:avLst/>
          </a:prstGeom>
          <a:solidFill>
            <a:srgbClr val="5279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245911" y="997338"/>
            <a:ext cx="3662568" cy="1859563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4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45%</a:t>
            </a:r>
            <a:endParaRPr lang="pt-BR" sz="44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foram solicitações </a:t>
            </a:r>
            <a:r>
              <a:rPr lang="pt-BR" sz="2400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relacionadas a  </a:t>
            </a:r>
            <a:r>
              <a:rPr lang="pt-BR" sz="24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assuntos gerais do CAU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74826" y="0"/>
            <a:ext cx="2523214" cy="98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818" b="1" dirty="0">
              <a:solidFill>
                <a:srgbClr val="2F3E46"/>
              </a:solidFill>
              <a:latin typeface="Century Gothic" panose="020B0502020202020204" pitchFamily="34" charset="0"/>
            </a:endParaRPr>
          </a:p>
          <a:p>
            <a:r>
              <a:rPr lang="pt-BR" sz="2545" b="1" dirty="0">
                <a:solidFill>
                  <a:srgbClr val="52796F"/>
                </a:solidFill>
                <a:latin typeface="Century Gothic" panose="020B0502020202020204" pitchFamily="34" charset="0"/>
              </a:rPr>
              <a:t>SOLICITAÇÃO</a:t>
            </a:r>
          </a:p>
          <a:p>
            <a:r>
              <a:rPr lang="pt-BR" sz="1454" b="1" dirty="0">
                <a:solidFill>
                  <a:srgbClr val="52796F"/>
                </a:solidFill>
                <a:latin typeface="Century Gothic" panose="020B0502020202020204" pitchFamily="34" charset="0"/>
              </a:rPr>
              <a:t>JAN </a:t>
            </a:r>
            <a:r>
              <a:rPr lang="pt-BR" sz="1454" b="1" dirty="0" smtClean="0">
                <a:solidFill>
                  <a:srgbClr val="52796F"/>
                </a:solidFill>
                <a:latin typeface="Century Gothic" panose="020B0502020202020204" pitchFamily="34" charset="0"/>
              </a:rPr>
              <a:t>23</a:t>
            </a:r>
            <a:endParaRPr lang="pt-BR" sz="1454" b="1" i="1" dirty="0">
              <a:solidFill>
                <a:srgbClr val="52796F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Gráfico 30"/>
          <p:cNvGraphicFramePr/>
          <p:nvPr>
            <p:extLst>
              <p:ext uri="{D42A27DB-BD31-4B8C-83A1-F6EECF244321}">
                <p14:modId xmlns:p14="http://schemas.microsoft.com/office/powerpoint/2010/main" val="1433592325"/>
              </p:ext>
            </p:extLst>
          </p:nvPr>
        </p:nvGraphicFramePr>
        <p:xfrm>
          <a:off x="369052" y="1115385"/>
          <a:ext cx="6031169" cy="4721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ítulo 1"/>
          <p:cNvSpPr txBox="1">
            <a:spLocks/>
          </p:cNvSpPr>
          <p:nvPr/>
        </p:nvSpPr>
        <p:spPr>
          <a:xfrm>
            <a:off x="7245912" y="2564144"/>
            <a:ext cx="3407909" cy="1983142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pt-BR" sz="2000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/>
            <a:r>
              <a:rPr lang="pt-BR" sz="2400" b="1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+ frequentes</a:t>
            </a:r>
            <a:endParaRPr lang="pt-BR" sz="20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Andamento de aprovação de CAT;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2000" dirty="0" smtClean="0">
                <a:solidFill>
                  <a:srgbClr val="DDE2DA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Ação institucional;</a:t>
            </a:r>
            <a:endParaRPr lang="pt-BR" sz="2000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6564325" y="2968979"/>
            <a:ext cx="4189790" cy="346737"/>
          </a:xfrm>
          <a:prstGeom prst="rect">
            <a:avLst/>
          </a:prstGeom>
        </p:spPr>
        <p:txBody>
          <a:bodyPr vert="horz" lIns="83106" tIns="41553" rIns="83106" bIns="41553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909" b="1" dirty="0">
              <a:solidFill>
                <a:srgbClr val="DDE2DA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574826" y="5813690"/>
            <a:ext cx="2125843" cy="66407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2400" b="1" dirty="0" smtClean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18%</a:t>
            </a:r>
            <a:endParaRPr lang="pt-BR" sz="2400" b="1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pt-BR" sz="2000" dirty="0">
                <a:solidFill>
                  <a:srgbClr val="52796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anônimos</a:t>
            </a:r>
            <a:endParaRPr lang="pt-BR" sz="1100" dirty="0">
              <a:solidFill>
                <a:srgbClr val="52796F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245913" y="4837815"/>
            <a:ext cx="3407909" cy="158575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415483" y="4837815"/>
            <a:ext cx="3078302" cy="158575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700" b="1" dirty="0">
                <a:solidFill>
                  <a:srgbClr val="6C9C8F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solicitações são mais frequentes quando o demandante não encontra a informação desejada nos portais do CAU</a:t>
            </a:r>
          </a:p>
        </p:txBody>
      </p:sp>
      <p:cxnSp>
        <p:nvCxnSpPr>
          <p:cNvPr id="26" name="Conector reto 25"/>
          <p:cNvCxnSpPr/>
          <p:nvPr/>
        </p:nvCxnSpPr>
        <p:spPr>
          <a:xfrm>
            <a:off x="369052" y="414669"/>
            <a:ext cx="0" cy="1605517"/>
          </a:xfrm>
          <a:prstGeom prst="line">
            <a:avLst/>
          </a:prstGeom>
          <a:ln w="57150">
            <a:solidFill>
              <a:srgbClr val="5279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7372951" y="807515"/>
            <a:ext cx="468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612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2779292" y="0"/>
            <a:ext cx="8301456" cy="6840538"/>
          </a:xfrm>
          <a:prstGeom prst="rect">
            <a:avLst/>
          </a:prstGeom>
          <a:solidFill>
            <a:srgbClr val="DDE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1" name="Retângulo 10"/>
          <p:cNvSpPr/>
          <p:nvPr/>
        </p:nvSpPr>
        <p:spPr>
          <a:xfrm>
            <a:off x="0" y="0"/>
            <a:ext cx="2779295" cy="6840538"/>
          </a:xfrm>
          <a:prstGeom prst="rect">
            <a:avLst/>
          </a:prstGeom>
          <a:solidFill>
            <a:srgbClr val="84A9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539" dirty="0"/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2779289" y="3440097"/>
            <a:ext cx="8301457" cy="720027"/>
          </a:xfrm>
          <a:prstGeom prst="rect">
            <a:avLst/>
          </a:prstGeom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DENÚNCIA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5744485" y="4304758"/>
            <a:ext cx="797744" cy="589914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4400" b="1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7</a:t>
            </a:r>
            <a:endParaRPr lang="pt-BR" sz="4800" b="1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>
          <a:xfrm>
            <a:off x="6456504" y="4160124"/>
            <a:ext cx="2845489" cy="684749"/>
          </a:xfrm>
          <a:prstGeom prst="rect">
            <a:avLst/>
          </a:prstGeom>
        </p:spPr>
        <p:txBody>
          <a:bodyPr vert="horz" lIns="83106" tIns="41553" rIns="83106" bIns="41553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2000" dirty="0">
                <a:solidFill>
                  <a:srgbClr val="84A98C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protocolos cadastrados</a:t>
            </a:r>
            <a:endParaRPr lang="pt-BR" sz="3600" dirty="0">
              <a:solidFill>
                <a:srgbClr val="84A98C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2779295" y="0"/>
            <a:ext cx="8301456" cy="931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18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pt-BR" sz="1818" dirty="0">
                <a:solidFill>
                  <a:srgbClr val="84A98C"/>
                </a:solidFill>
                <a:latin typeface="Century Gothic" panose="020B0502020202020204" pitchFamily="34" charset="0"/>
              </a:rPr>
              <a:t>JAN</a:t>
            </a:r>
          </a:p>
          <a:p>
            <a:pPr algn="ctr"/>
            <a:r>
              <a:rPr lang="pt-BR" sz="1818" dirty="0" smtClean="0">
                <a:solidFill>
                  <a:srgbClr val="84A98C"/>
                </a:solidFill>
                <a:latin typeface="Century Gothic" panose="020B0502020202020204" pitchFamily="34" charset="0"/>
              </a:rPr>
              <a:t>23</a:t>
            </a:r>
            <a:endParaRPr lang="pt-BR" sz="1818" dirty="0">
              <a:solidFill>
                <a:srgbClr val="84A98C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489647" y="2540097"/>
            <a:ext cx="1800000" cy="1800000"/>
          </a:xfrm>
          <a:prstGeom prst="ellipse">
            <a:avLst/>
          </a:prstGeom>
          <a:noFill/>
          <a:ln w="762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00">
              <a:solidFill>
                <a:schemeClr val="bg1"/>
              </a:solidFill>
            </a:endParaRPr>
          </a:p>
        </p:txBody>
      </p:sp>
      <p:sp>
        <p:nvSpPr>
          <p:cNvPr id="20" name="Título 1"/>
          <p:cNvSpPr txBox="1">
            <a:spLocks/>
          </p:cNvSpPr>
          <p:nvPr/>
        </p:nvSpPr>
        <p:spPr>
          <a:xfrm>
            <a:off x="489648" y="2540097"/>
            <a:ext cx="1800000" cy="1800000"/>
          </a:xfrm>
          <a:prstGeom prst="rect">
            <a:avLst/>
          </a:prstGeom>
          <a:ln>
            <a:noFill/>
          </a:ln>
        </p:spPr>
        <p:txBody>
          <a:bodyPr vert="horz" lIns="83106" tIns="41553" rIns="83106" bIns="41553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16%</a:t>
            </a:r>
            <a:endParaRPr lang="pt-BR" sz="3600" b="1" dirty="0">
              <a:solidFill>
                <a:schemeClr val="bg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 total de </a:t>
            </a:r>
          </a:p>
          <a:p>
            <a:r>
              <a:rPr lang="pt-BR" sz="1800" dirty="0">
                <a:solidFill>
                  <a:schemeClr val="bg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demandas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78"/>
          <a:stretch/>
        </p:blipFill>
        <p:spPr>
          <a:xfrm>
            <a:off x="6173708" y="1657254"/>
            <a:ext cx="1512617" cy="13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76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1560</TotalTime>
  <Words>280</Words>
  <Application>Microsoft Office PowerPoint</Application>
  <PresentationFormat>Personalizar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Paulo Galdino</dc:creator>
  <cp:lastModifiedBy>Ana Elisa Carnauba Rodrigues</cp:lastModifiedBy>
  <cp:revision>136</cp:revision>
  <cp:lastPrinted>2019-09-30T19:25:44Z</cp:lastPrinted>
  <dcterms:created xsi:type="dcterms:W3CDTF">2019-09-20T19:28:42Z</dcterms:created>
  <dcterms:modified xsi:type="dcterms:W3CDTF">2024-12-19T13:29:27Z</dcterms:modified>
</cp:coreProperties>
</file>