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4" r:id="rId12"/>
    <p:sldId id="285" r:id="rId13"/>
    <p:sldId id="292" r:id="rId14"/>
    <p:sldId id="291" r:id="rId15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81"/>
    <a:srgbClr val="84A98C"/>
    <a:srgbClr val="6C9C8F"/>
    <a:srgbClr val="2F3E46"/>
    <a:srgbClr val="96E6B3"/>
    <a:srgbClr val="AEC6B3"/>
    <a:srgbClr val="50787C"/>
    <a:srgbClr val="354F52"/>
    <a:srgbClr val="506A78"/>
    <a:srgbClr val="EEF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506A7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95-4652-9726-B932E43B6F16}"/>
              </c:ext>
            </c:extLst>
          </c:dPt>
          <c:dPt>
            <c:idx val="6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95-4652-9726-B932E43B6F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Carteira Profissional</c:v>
                </c:pt>
                <c:pt idx="1">
                  <c:v>Fiscalização</c:v>
                </c:pt>
                <c:pt idx="2">
                  <c:v>CAT</c:v>
                </c:pt>
                <c:pt idx="3">
                  <c:v>Ressarcimento</c:v>
                </c:pt>
                <c:pt idx="4">
                  <c:v>Atendimento</c:v>
                </c:pt>
                <c:pt idx="5">
                  <c:v>Anuidade</c:v>
                </c:pt>
                <c:pt idx="6">
                  <c:v>Assuntos Gerais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8BE-4BC0-9A2F-B91F315C00A4}"/>
              </c:ext>
            </c:extLst>
          </c:dPt>
          <c:dPt>
            <c:idx val="3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0C-4B11-A3CC-A8E12524F9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Anuidade</c:v>
                </c:pt>
                <c:pt idx="1">
                  <c:v>Registro PJ</c:v>
                </c:pt>
                <c:pt idx="2">
                  <c:v>Carteira Profissional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9C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6-4817-98D9-8C956C16B866}"/>
              </c:ext>
            </c:extLst>
          </c:dPt>
          <c:dPt>
            <c:idx val="4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3C-4277-B0CF-EB0240F77B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Certidão de Registro PF</c:v>
                </c:pt>
                <c:pt idx="1">
                  <c:v>Anuidade</c:v>
                </c:pt>
                <c:pt idx="2">
                  <c:v>RRT</c:v>
                </c:pt>
                <c:pt idx="3">
                  <c:v>CAT</c:v>
                </c:pt>
                <c:pt idx="4">
                  <c:v>Assuntos Gerais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A3-42A3-9466-FB55D987B0AB}"/>
              </c:ext>
            </c:extLst>
          </c:dPt>
          <c:dPt>
            <c:idx val="1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93-4BDD-8868-00CE63EDCAD0}"/>
              </c:ext>
            </c:extLst>
          </c:dPt>
          <c:dPt>
            <c:idx val="2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8-496B-948B-7EA7B3BE0627}"/>
              </c:ext>
            </c:extLst>
          </c:dPt>
          <c:dPt>
            <c:idx val="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C12-4AD9-A09A-A019A01975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Leigo</c:v>
                </c:pt>
                <c:pt idx="1">
                  <c:v>Contra Empresa</c:v>
                </c:pt>
                <c:pt idx="2">
                  <c:v>Contra Arquiteto</c:v>
                </c:pt>
                <c:pt idx="3">
                  <c:v>Contra Contratante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6E6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95-437A-986B-01A34C895A5A}"/>
              </c:ext>
            </c:extLst>
          </c:dPt>
          <c:dPt>
            <c:idx val="1"/>
            <c:invertIfNegative val="0"/>
            <c:bubble3D val="0"/>
            <c:spPr>
              <a:solidFill>
                <a:srgbClr val="96E6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95-437A-986B-01A34C895A5A}"/>
              </c:ext>
            </c:extLst>
          </c:dPt>
          <c:dPt>
            <c:idx val="2"/>
            <c:invertIfNegative val="0"/>
            <c:bubble3D val="0"/>
            <c:spPr>
              <a:solidFill>
                <a:srgbClr val="52D68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D63-409D-9ACC-9709F1FAF5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Assuntos gerais</c:v>
                </c:pt>
                <c:pt idx="1">
                  <c:v>Anuidades</c:v>
                </c:pt>
                <c:pt idx="2">
                  <c:v>RRT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23</c:v>
                </c:pt>
                <c:pt idx="1">
                  <c:v>7</c:v>
                </c:pt>
                <c:pt idx="2">
                  <c:v>11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10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9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5</c:v>
                </c:pt>
                <c:pt idx="21">
                  <c:v>1</c:v>
                </c:pt>
                <c:pt idx="22">
                  <c:v>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JANEIRO </a:t>
            </a:r>
          </a:p>
          <a:p>
            <a:pPr algn="ctr"/>
            <a:r>
              <a:rPr lang="pt-BR" sz="2000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7" y="5932587"/>
            <a:ext cx="1502946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28%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empresas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>
                <a:solidFill>
                  <a:srgbClr val="84A98C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045783162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Descumprimento do salário mínimo profissional;</a:t>
            </a:r>
          </a:p>
          <a:p>
            <a:pPr algn="l"/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57%</a:t>
            </a:r>
            <a:endParaRPr lang="pt-BR" sz="24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JAN</a:t>
            </a: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</a:t>
            </a:r>
            <a:r>
              <a:rPr lang="pt-BR" sz="24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ao SICCAU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>
                <a:solidFill>
                  <a:srgbClr val="354F52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01415320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841572"/>
            <a:ext cx="3407909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Melhorias no RRT;</a:t>
            </a:r>
            <a:endParaRPr lang="pt-BR" sz="20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027251"/>
            <a:ext cx="3407909" cy="2396321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027251"/>
            <a:ext cx="3078302" cy="2396321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</a:t>
            </a:r>
            <a:r>
              <a:rPr lang="pt-BR" sz="1700" b="1" dirty="0" smtClean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melhorias no sistema</a:t>
            </a:r>
            <a:endParaRPr lang="pt-BR" sz="1700" b="1" dirty="0">
              <a:solidFill>
                <a:srgbClr val="52D68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582093"/>
            <a:ext cx="642701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92227065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rgbClr val="354F52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13,4% </a:t>
            </a:r>
            <a:endParaRPr lang="pt-BR" sz="2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95939755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>
                <a:solidFill>
                  <a:srgbClr val="354F52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9</a:t>
            </a:r>
            <a:endParaRPr lang="pt-BR" sz="2000" dirty="0" smtClean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JAN </a:t>
            </a:r>
            <a:r>
              <a:rPr lang="pt-BR" sz="1818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23</a:t>
            </a:r>
            <a:endParaRPr lang="pt-BR" sz="1818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4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JAN</a:t>
            </a: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39,5%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</a:t>
            </a:r>
            <a:r>
              <a:rPr lang="pt-BR" sz="2000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 </a:t>
            </a:r>
            <a:endParaRPr lang="pt-BR" sz="20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36989" y="5773912"/>
            <a:ext cx="1002322" cy="743629"/>
          </a:xfrm>
          <a:prstGeom prst="rect">
            <a:avLst/>
          </a:prstGeom>
          <a:solidFill>
            <a:srgbClr val="506A78"/>
          </a:solidFill>
          <a:ln>
            <a:solidFill>
              <a:srgbClr val="506A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35%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gerais relacionados ao CAU.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>
                <a:solidFill>
                  <a:srgbClr val="2F3E46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70649257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Convênios;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 – baixa de pagamento;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Comunicação;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17% </a:t>
            </a:r>
            <a:endParaRPr lang="pt-BR" sz="24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eclamações específicas são mais frequentes nos assuntos gerais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JAN</a:t>
            </a: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8203" y="5858568"/>
            <a:ext cx="1185697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42%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assuntos gerais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>
                <a:solidFill>
                  <a:srgbClr val="354F52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88226274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</a:t>
            </a:r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Orientações de emissão da primeira via da carteira profissional;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14% 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uestões 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relacionadas 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ao ensino à distância são frequentes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</a:t>
            </a:r>
            <a:r>
              <a:rPr lang="pt-BR" sz="2000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 </a:t>
            </a:r>
            <a:endParaRPr lang="pt-BR" sz="20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JAN</a:t>
            </a: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25,5%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47089" y="5813690"/>
            <a:ext cx="982494" cy="733025"/>
          </a:xfrm>
          <a:prstGeom prst="rect">
            <a:avLst/>
          </a:prstGeom>
          <a:solidFill>
            <a:srgbClr val="6C9C8F"/>
          </a:solidFill>
          <a:ln>
            <a:solidFill>
              <a:srgbClr val="6C9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6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1" y="997338"/>
            <a:ext cx="3662568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45%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relacionadas a  </a:t>
            </a:r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>
                <a:solidFill>
                  <a:srgbClr val="52796F"/>
                </a:solidFill>
                <a:latin typeface="Century Gothic" panose="020B0502020202020204" pitchFamily="34" charset="0"/>
              </a:rPr>
              <a:t>JAN </a:t>
            </a:r>
            <a:r>
              <a:rPr lang="pt-BR" sz="1454" b="1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454" b="1" i="1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43359232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Andamento de aprovação de CAT;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Ação institucional;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18%</a:t>
            </a:r>
            <a:endParaRPr lang="pt-BR" sz="24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6C9C8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JAN</a:t>
            </a: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1560</TotalTime>
  <Words>280</Words>
  <Application>Microsoft Office PowerPoint</Application>
  <PresentationFormat>Personalizar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 Elisa Carnauba Rodrigues</cp:lastModifiedBy>
  <cp:revision>136</cp:revision>
  <cp:lastPrinted>2019-09-30T19:25:44Z</cp:lastPrinted>
  <dcterms:created xsi:type="dcterms:W3CDTF">2019-09-20T19:28:42Z</dcterms:created>
  <dcterms:modified xsi:type="dcterms:W3CDTF">2024-12-19T13:29:27Z</dcterms:modified>
</cp:coreProperties>
</file>