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92" r:id="rId16"/>
    <p:sldId id="291" r:id="rId17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681"/>
    <a:srgbClr val="84A98C"/>
    <a:srgbClr val="52796F"/>
    <a:srgbClr val="183C47"/>
    <a:srgbClr val="AEC6B3"/>
    <a:srgbClr val="6C9C8F"/>
    <a:srgbClr val="50787C"/>
    <a:srgbClr val="354F52"/>
    <a:srgbClr val="96E6B3"/>
    <a:srgbClr val="EEF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96-49F9-B51C-CBC91C7554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Plan1!$A$2:$A$8</c:f>
              <c:strCache>
                <c:ptCount val="7"/>
                <c:pt idx="0">
                  <c:v>Assuntos Gerais</c:v>
                </c:pt>
                <c:pt idx="1">
                  <c:v>Atendimento</c:v>
                </c:pt>
                <c:pt idx="2">
                  <c:v>Carteira</c:v>
                </c:pt>
                <c:pt idx="3">
                  <c:v>CAT</c:v>
                </c:pt>
                <c:pt idx="4">
                  <c:v>Registro Profissional</c:v>
                </c:pt>
                <c:pt idx="5">
                  <c:v>Suporte</c:v>
                </c:pt>
                <c:pt idx="6">
                  <c:v>Anuidade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solidFill>
                <a:srgbClr val="50787C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787C"/>
              </a:solidFill>
              <a:ln>
                <a:solidFill>
                  <a:srgbClr val="50787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404-4D6E-A3D1-3346D2618298}"/>
              </c:ext>
            </c:extLst>
          </c:dPt>
          <c:dPt>
            <c:idx val="1"/>
            <c:invertIfNegative val="0"/>
            <c:bubble3D val="0"/>
            <c:spPr>
              <a:solidFill>
                <a:srgbClr val="50787C"/>
              </a:solidFill>
              <a:ln>
                <a:solidFill>
                  <a:srgbClr val="50787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2A1-870D-F124277D58C9}"/>
              </c:ext>
            </c:extLst>
          </c:dPt>
          <c:dPt>
            <c:idx val="3"/>
            <c:invertIfNegative val="0"/>
            <c:bubble3D val="0"/>
            <c:spPr>
              <a:solidFill>
                <a:srgbClr val="354F52"/>
              </a:solidFill>
              <a:ln>
                <a:solidFill>
                  <a:srgbClr val="50787C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845-419B-ABCD-2F156C4CCA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Anuidade</c:v>
                </c:pt>
                <c:pt idx="1">
                  <c:v>Registro Profissional</c:v>
                </c:pt>
                <c:pt idx="2">
                  <c:v>RRT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solidFill>
                <a:srgbClr val="6C9C8F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C9C8F"/>
              </a:solidFill>
              <a:ln>
                <a:solidFill>
                  <a:srgbClr val="6C9C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26-4817-98D9-8C956C16B866}"/>
              </c:ext>
            </c:extLst>
          </c:dPt>
          <c:dPt>
            <c:idx val="1"/>
            <c:invertIfNegative val="0"/>
            <c:bubble3D val="0"/>
            <c:spPr>
              <a:solidFill>
                <a:srgbClr val="6C9C8F"/>
              </a:solidFill>
              <a:ln>
                <a:solidFill>
                  <a:srgbClr val="6C9C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AC-4AA1-BFE1-222C75740FBD}"/>
              </c:ext>
            </c:extLst>
          </c:dPt>
          <c:dPt>
            <c:idx val="2"/>
            <c:invertIfNegative val="0"/>
            <c:bubble3D val="0"/>
            <c:spPr>
              <a:solidFill>
                <a:srgbClr val="52796F"/>
              </a:solidFill>
              <a:ln>
                <a:solidFill>
                  <a:srgbClr val="6C9C8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F06E-4AF2-A6DF-707B4A1731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Fiscalização</c:v>
                </c:pt>
                <c:pt idx="1">
                  <c:v>Registro Profissional </c:v>
                </c:pt>
                <c:pt idx="2">
                  <c:v>Anuidade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solidFill>
                <a:srgbClr val="AEC6B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3C-4E58-943B-B60C0CF5D9A3}"/>
              </c:ext>
            </c:extLst>
          </c:dPt>
          <c:dPt>
            <c:idx val="1"/>
            <c:invertIfNegative val="0"/>
            <c:bubble3D val="0"/>
            <c:spPr>
              <a:solidFill>
                <a:srgbClr val="AEC6B3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E0-4A99-AD21-10FB7201B6B9}"/>
              </c:ext>
            </c:extLst>
          </c:dPt>
          <c:dPt>
            <c:idx val="2"/>
            <c:invertIfNegative val="0"/>
            <c:bubble3D val="0"/>
            <c:spPr>
              <a:solidFill>
                <a:srgbClr val="84A98C"/>
              </a:solidFill>
              <a:ln>
                <a:solidFill>
                  <a:srgbClr val="AEC6B3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8-496B-948B-7EA7B3BE06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Contra o CAU </c:v>
                </c:pt>
                <c:pt idx="1">
                  <c:v>Contra Arquiteto</c:v>
                </c:pt>
                <c:pt idx="2">
                  <c:v>Contra Leigo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2D68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95-437A-986B-01A34C895A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</c:f>
              <c:strCache>
                <c:ptCount val="1"/>
                <c:pt idx="0">
                  <c:v>RRT</c:v>
                </c:pt>
              </c:strCache>
            </c:strRef>
          </c:cat>
          <c:val>
            <c:numRef>
              <c:f>Plan1!$B$2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14</c:v>
                </c:pt>
                <c:pt idx="1">
                  <c:v>8</c:v>
                </c:pt>
                <c:pt idx="2">
                  <c:v>6</c:v>
                </c:pt>
                <c:pt idx="3">
                  <c:v>12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8</c:v>
                </c:pt>
                <c:pt idx="7">
                  <c:v>0</c:v>
                </c:pt>
                <c:pt idx="8">
                  <c:v>5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7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</c:v>
                </c:pt>
                <c:pt idx="18">
                  <c:v>2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  <c:pt idx="22">
                  <c:v>5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6.xml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4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4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FEVEREIRO </a:t>
            </a:r>
            <a:endParaRPr lang="pt-BR" sz="4000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2000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6" y="5932587"/>
            <a:ext cx="2887069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58,3%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leigo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403248111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</a:t>
            </a:r>
          </a:p>
          <a:p>
            <a:pPr algn="l"/>
            <a:endParaRPr lang="pt-BR" sz="2400" b="1" dirty="0" smtClean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Contra arquiteto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  <a:endParaRPr lang="pt-BR" sz="24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88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276653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008196" y="4173550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elogio enviado através do Canal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604818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96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772320" y="5751406"/>
            <a:ext cx="325720" cy="985726"/>
          </a:xfrm>
          <a:prstGeom prst="rect">
            <a:avLst/>
          </a:prstGeom>
          <a:solidFill>
            <a:srgbClr val="52D681"/>
          </a:solidFill>
          <a:ln>
            <a:solidFill>
              <a:srgbClr val="52D6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100%</a:t>
            </a:r>
            <a:endParaRPr lang="pt-BR" sz="4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Foi relacionado a melhorias do RRT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688255540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  <a:r>
              <a:rPr lang="pt-BR" sz="1700" b="1" dirty="0" smtClean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sugestão está relacionada a melhorias no sistema</a:t>
            </a:r>
            <a:endParaRPr lang="pt-BR" sz="1700" b="1" dirty="0">
              <a:solidFill>
                <a:srgbClr val="52D68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8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DIVERSOS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4731634" y="4294125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464919" y="4160124"/>
            <a:ext cx="3663487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 categorizadas como assuntos diversos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6103993" y="1465849"/>
            <a:ext cx="1652054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00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582093"/>
            <a:ext cx="1243814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80750" cy="6840538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3160836689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39% </a:t>
            </a:r>
            <a:endParaRPr lang="pt-BR" sz="2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854791276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0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18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9</a:t>
            </a:r>
            <a:endParaRPr lang="pt-BR" sz="2000" dirty="0" smtClean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FEV 23</a:t>
            </a:r>
            <a:endParaRPr lang="pt-BR" sz="1818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41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14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34%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a </a:t>
            </a: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67769" y="5858569"/>
            <a:ext cx="1122583" cy="98197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2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28,5%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correlatos a anuidade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4100330554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Sistema indisponível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CAT</a:t>
            </a:r>
          </a:p>
          <a:p>
            <a:pPr algn="l"/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14,28% </a:t>
            </a:r>
            <a:endParaRPr lang="pt-BR" sz="24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pt-BR" sz="17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eclamações específicas são </a:t>
            </a:r>
            <a:r>
              <a:rPr lang="pt-BR" sz="17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mais </a:t>
            </a:r>
            <a:r>
              <a:rPr lang="pt-BR" sz="17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frequentes</a:t>
            </a:r>
            <a:endParaRPr lang="pt-BR" sz="17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8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19%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275990" y="5847581"/>
            <a:ext cx="879768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62%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assuntos gerais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4140074151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 smtClean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12% 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</a:t>
            </a:r>
            <a:r>
              <a:rPr lang="pt-BR" sz="17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uestões relacionadas ao ensino à distância são mais frequentes</a:t>
            </a:r>
            <a:endParaRPr lang="pt-BR" sz="17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a </a:t>
            </a: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14%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solicitações de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anuidades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FEV 23</a:t>
            </a:r>
            <a:endParaRPr lang="pt-BR" sz="1454" b="1" i="1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194680297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72988" lvl="1" indent="-342900">
              <a:buFont typeface="Arial" panose="020B0604020202020204" pitchFamily="34" charset="0"/>
              <a:buChar char="•"/>
            </a:pPr>
            <a:endParaRPr lang="pt-BR" sz="100" dirty="0" smtClean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Registro profissional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2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24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 smtClean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12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FEV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29%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1390</TotalTime>
  <Words>268</Words>
  <Application>Microsoft Office PowerPoint</Application>
  <PresentationFormat>Personalizar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 Unicode MS</vt:lpstr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 Elisa Carnauba Rodrigues</cp:lastModifiedBy>
  <cp:revision>129</cp:revision>
  <cp:lastPrinted>2019-09-30T19:25:44Z</cp:lastPrinted>
  <dcterms:created xsi:type="dcterms:W3CDTF">2019-09-20T19:28:42Z</dcterms:created>
  <dcterms:modified xsi:type="dcterms:W3CDTF">2024-12-19T13:30:04Z</dcterms:modified>
</cp:coreProperties>
</file>