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5" r:id="rId3"/>
    <p:sldId id="277" r:id="rId4"/>
    <p:sldId id="274" r:id="rId5"/>
    <p:sldId id="25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92" r:id="rId16"/>
    <p:sldId id="291" r:id="rId17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681"/>
    <a:srgbClr val="84A98C"/>
    <a:srgbClr val="52796F"/>
    <a:srgbClr val="50787C"/>
    <a:srgbClr val="2F3E46"/>
    <a:srgbClr val="506A78"/>
    <a:srgbClr val="AEC6B3"/>
    <a:srgbClr val="6C9C8F"/>
    <a:srgbClr val="354F52"/>
    <a:srgbClr val="96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solidFill>
                <a:srgbClr val="2F3E46"/>
              </a:solidFill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506A78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67-4228-B4DD-24EA201454A5}"/>
              </c:ext>
            </c:extLst>
          </c:dPt>
          <c:dPt>
            <c:idx val="4"/>
            <c:invertIfNegative val="0"/>
            <c:bubble3D val="0"/>
            <c:spPr>
              <a:solidFill>
                <a:srgbClr val="506A78"/>
              </a:solidFill>
              <a:ln>
                <a:solidFill>
                  <a:srgbClr val="2F3E4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D9-441B-AB11-B5ECCF0C6DF4}"/>
              </c:ext>
            </c:extLst>
          </c:dPt>
          <c:dPt>
            <c:idx val="5"/>
            <c:invertIfNegative val="0"/>
            <c:bubble3D val="0"/>
            <c:spPr>
              <a:solidFill>
                <a:srgbClr val="2F3E46"/>
              </a:solidFill>
              <a:ln>
                <a:solidFill>
                  <a:srgbClr val="2F3E4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D9-441B-AB11-B5ECCF0C6DF4}"/>
              </c:ext>
            </c:extLst>
          </c:dPt>
          <c:dPt>
            <c:idx val="6"/>
            <c:invertIfNegative val="0"/>
            <c:bubble3D val="0"/>
            <c:spPr>
              <a:solidFill>
                <a:srgbClr val="2F3E46"/>
              </a:solidFill>
              <a:ln>
                <a:solidFill>
                  <a:srgbClr val="2F3E4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94D9-441B-AB11-B5ECCF0C6D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Plan1!$A$2:$A$8</c:f>
              <c:strCache>
                <c:ptCount val="7"/>
                <c:pt idx="0">
                  <c:v>Carteira profissional</c:v>
                </c:pt>
                <c:pt idx="1">
                  <c:v>CAT</c:v>
                </c:pt>
                <c:pt idx="2">
                  <c:v>Registro Profissional</c:v>
                </c:pt>
                <c:pt idx="3">
                  <c:v>Anuidade</c:v>
                </c:pt>
                <c:pt idx="4">
                  <c:v>Assuntos Gerais</c:v>
                </c:pt>
                <c:pt idx="5">
                  <c:v>Atendimento</c:v>
                </c:pt>
                <c:pt idx="6">
                  <c:v>Suporte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5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787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078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D6-4CAF-9414-6363F97ABA2B}"/>
              </c:ext>
            </c:extLst>
          </c:dPt>
          <c:dPt>
            <c:idx val="1"/>
            <c:invertIfNegative val="0"/>
            <c:bubble3D val="0"/>
            <c:spPr>
              <a:solidFill>
                <a:srgbClr val="5078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2A1-870D-F124277D58C9}"/>
              </c:ext>
            </c:extLst>
          </c:dPt>
          <c:dPt>
            <c:idx val="3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150-440D-B76C-2A7924F242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Anuidade</c:v>
                </c:pt>
                <c:pt idx="1">
                  <c:v>Carteira  Profissional</c:v>
                </c:pt>
                <c:pt idx="2">
                  <c:v>Registro Profissional </c:v>
                </c:pt>
                <c:pt idx="3">
                  <c:v>Assuntos Gerais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7-4625-84A5-FCF176E9F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30208"/>
        <c:axId val="188329648"/>
      </c:barChart>
      <c:valAx>
        <c:axId val="18832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0208"/>
        <c:crosses val="autoZero"/>
        <c:crossBetween val="between"/>
      </c:valAx>
      <c:catAx>
        <c:axId val="18833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8832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C9C8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26-4817-98D9-8C956C16B866}"/>
              </c:ext>
            </c:extLst>
          </c:dPt>
          <c:dPt>
            <c:idx val="2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DE8-4C06-AACD-D72672A7C79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RRT </c:v>
                </c:pt>
                <c:pt idx="1">
                  <c:v>Carteira Profissional</c:v>
                </c:pt>
                <c:pt idx="2">
                  <c:v>Anuidade</c:v>
                </c:pt>
                <c:pt idx="3">
                  <c:v>Assuntos Gerais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AEC6B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A8-4525-B7D2-E17D9EEA3435}"/>
              </c:ext>
            </c:extLst>
          </c:dPt>
          <c:dPt>
            <c:idx val="2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B8-4DE9-A1DA-BB5E8C0D57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Contra Arquiteto</c:v>
                </c:pt>
                <c:pt idx="1">
                  <c:v>Contra Empresa</c:v>
                </c:pt>
                <c:pt idx="2">
                  <c:v>Contra Leigo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2D68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</c:f>
              <c:strCache>
                <c:ptCount val="1"/>
                <c:pt idx="0">
                  <c:v>CAU Assuntos Gerais</c:v>
                </c:pt>
              </c:strCache>
            </c:strRef>
          </c:cat>
          <c:val>
            <c:numRef>
              <c:f>Plan1!$B$2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95-437A-986B-01A34C895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8512"/>
        <c:axId val="437287952"/>
      </c:barChart>
      <c:valAx>
        <c:axId val="43728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8512"/>
        <c:crosses val="autoZero"/>
        <c:crossBetween val="between"/>
      </c:valAx>
      <c:catAx>
        <c:axId val="43728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37287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22</c:v>
                </c:pt>
                <c:pt idx="1">
                  <c:v>6</c:v>
                </c:pt>
                <c:pt idx="2">
                  <c:v>11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0</c:v>
                </c:pt>
                <c:pt idx="5">
                  <c:v>1</c:v>
                </c:pt>
                <c:pt idx="6">
                  <c:v>5</c:v>
                </c:pt>
                <c:pt idx="7">
                  <c:v>1</c:v>
                </c:pt>
                <c:pt idx="8">
                  <c:v>5</c:v>
                </c:pt>
                <c:pt idx="9">
                  <c:v>1</c:v>
                </c:pt>
                <c:pt idx="10">
                  <c:v>3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7</c:v>
                </c:pt>
                <c:pt idx="19">
                  <c:v>0</c:v>
                </c:pt>
                <c:pt idx="20">
                  <c:v>2</c:v>
                </c:pt>
                <c:pt idx="21">
                  <c:v>0</c:v>
                </c:pt>
                <c:pt idx="22">
                  <c:v>5</c:v>
                </c:pt>
                <c:pt idx="23">
                  <c:v>1</c:v>
                </c:pt>
                <c:pt idx="24">
                  <c:v>0</c:v>
                </c:pt>
                <c:pt idx="25">
                  <c:v>1</c:v>
                </c:pt>
                <c:pt idx="2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6.xml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ABRIL </a:t>
            </a:r>
            <a:endParaRPr lang="pt-BR" sz="4000" b="1" dirty="0">
              <a:solidFill>
                <a:srgbClr val="183C47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2000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9" y="5689600"/>
            <a:ext cx="184878" cy="1150705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58%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leigo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ABR 23</a:t>
            </a:r>
            <a:endParaRPr lang="pt-BR" sz="1454" b="1" i="1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405038744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564144"/>
            <a:ext cx="3407910" cy="94828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</a:t>
            </a:r>
            <a:r>
              <a:rPr lang="pt-BR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frequente</a:t>
            </a:r>
          </a:p>
          <a:p>
            <a:pPr algn="l"/>
            <a:endParaRPr lang="pt-BR" sz="2400" b="1" dirty="0" smtClean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empresa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arquiteto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smtClean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0,5%</a:t>
            </a:r>
            <a:endParaRPr lang="pt-BR" sz="24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que denunciam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88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ABR</a:t>
            </a:r>
            <a:endParaRPr lang="pt-BR" sz="1818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ABR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0,2%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74200" y="5922167"/>
            <a:ext cx="1098120" cy="90771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100%</a:t>
            </a:r>
            <a:endParaRPr lang="pt-BR" sz="4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Foi </a:t>
            </a:r>
            <a:r>
              <a:rPr lang="pt-BR" sz="240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relacionado ao CAU Assuntos Gerais</a:t>
            </a:r>
            <a:endParaRPr lang="pt-BR" sz="24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ABR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41735923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2400" b="1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maioria das sugestões são relacionadas a mudança </a:t>
            </a:r>
            <a:r>
              <a:rPr lang="pt-BR" sz="1700" b="1" dirty="0" smtClean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legislação</a:t>
            </a:r>
            <a:endParaRPr lang="pt-BR" sz="1700" b="1" dirty="0">
              <a:solidFill>
                <a:srgbClr val="52D68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ABR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7" y="5192203"/>
            <a:ext cx="973791" cy="1646412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80750" cy="6840538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110090091"/>
              </p:ext>
            </p:extLst>
          </p:nvPr>
        </p:nvGraphicFramePr>
        <p:xfrm>
          <a:off x="23733" y="197526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2309667" y="2529394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ABR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26% </a:t>
            </a:r>
            <a:endParaRPr lang="pt-BR" sz="2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680483783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0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ABR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5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smtClean="0">
                <a:solidFill>
                  <a:schemeClr val="bg1"/>
                </a:solidFill>
                <a:latin typeface="Century Gothic" panose="020B0502020202020204" pitchFamily="34" charset="0"/>
              </a:rPr>
              <a:t>10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smtClean="0">
                <a:solidFill>
                  <a:schemeClr val="bg1"/>
                </a:solidFill>
                <a:latin typeface="Century Gothic" panose="020B0502020202020204" pitchFamily="34" charset="0"/>
              </a:rPr>
              <a:t>13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smtClean="0">
                <a:solidFill>
                  <a:srgbClr val="2F3E46"/>
                </a:solidFill>
                <a:latin typeface="Century Gothic" panose="020B0502020202020204" pitchFamily="34" charset="0"/>
              </a:rPr>
              <a:t>11</a:t>
            </a:r>
            <a:endParaRPr lang="pt-BR" sz="2000" dirty="0" smtClean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ABR 23</a:t>
            </a:r>
            <a:endParaRPr lang="pt-BR" sz="1818" b="1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46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46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ABR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22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47%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67770" y="5858569"/>
            <a:ext cx="887558" cy="98197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27%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</a:t>
            </a:r>
            <a:r>
              <a:rPr lang="pt-BR" sz="24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sobre suporte e atendimento;</a:t>
            </a:r>
            <a:endParaRPr lang="pt-BR" sz="24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ABR 23</a:t>
            </a:r>
            <a:endParaRPr lang="pt-BR" sz="1454" b="1" i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264248043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Assuntos gerais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Anuidades</a:t>
            </a:r>
          </a:p>
          <a:p>
            <a:pPr algn="l"/>
            <a:endParaRPr lang="pt-BR" sz="2000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0,2% </a:t>
            </a:r>
            <a:endParaRPr lang="pt-BR" sz="24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eclamações </a:t>
            </a:r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sobre 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sistema </a:t>
            </a:r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são mais 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frequentes</a:t>
            </a:r>
            <a:endParaRPr lang="pt-BR" sz="17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ABR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13%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75990" y="5847581"/>
            <a:ext cx="630453" cy="98197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33%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informações relacionadas </a:t>
            </a:r>
            <a:r>
              <a:rPr lang="pt-BR" sz="24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assuntos gerais e registro profissional;</a:t>
            </a:r>
            <a:endParaRPr lang="pt-BR" sz="24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ABR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45024886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400" b="1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algn="l"/>
            <a:endParaRPr lang="pt-BR" sz="2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Carteira profissional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0,3% 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uestões relacionadas à orientação das legislações foram frequentes</a:t>
            </a:r>
            <a:endParaRPr lang="pt-BR" sz="17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 smtClean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11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ABR</a:t>
            </a:r>
            <a:endParaRPr lang="pt-BR" sz="1818" dirty="0">
              <a:solidFill>
                <a:srgbClr val="52796F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24%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71775" y="5715000"/>
            <a:ext cx="440982" cy="990600"/>
          </a:xfrm>
          <a:prstGeom prst="rect">
            <a:avLst/>
          </a:prstGeom>
          <a:solidFill>
            <a:srgbClr val="52796F"/>
          </a:solidFill>
          <a:ln>
            <a:solidFill>
              <a:srgbClr val="5279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33%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assuntos gerais;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ABR 23</a:t>
            </a:r>
            <a:endParaRPr lang="pt-BR" sz="1454" b="1" i="1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357512919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72988" lvl="1" indent="-342900">
              <a:buFont typeface="Arial" panose="020B0604020202020204" pitchFamily="34" charset="0"/>
              <a:buChar char="•"/>
            </a:pPr>
            <a:endParaRPr lang="pt-BR" sz="100" dirty="0" smtClean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RRT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Anuidade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Carteira profissional 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18%</a:t>
            </a:r>
            <a:endParaRPr lang="pt-BR" sz="24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são mais frequentes quando o demandante não encontra a informação desejada nos portais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ABR</a:t>
            </a:r>
            <a:endParaRPr lang="pt-BR" sz="1818" dirty="0">
              <a:solidFill>
                <a:srgbClr val="84A98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pt-BR" sz="3600" b="1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35523</TotalTime>
  <Words>282</Words>
  <Application>Microsoft Office PowerPoint</Application>
  <PresentationFormat>Personalizar</PresentationFormat>
  <Paragraphs>162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 Unicode MS</vt:lpstr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 Elisa Carnauba Rodrigues</cp:lastModifiedBy>
  <cp:revision>148</cp:revision>
  <cp:lastPrinted>2019-09-30T19:25:44Z</cp:lastPrinted>
  <dcterms:created xsi:type="dcterms:W3CDTF">2019-09-20T19:28:42Z</dcterms:created>
  <dcterms:modified xsi:type="dcterms:W3CDTF">2024-12-19T13:34:25Z</dcterms:modified>
</cp:coreProperties>
</file>