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6EDF240-D815-4C68-8CBF-878AAE419422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D0FDE98-99DE-4B33-B406-A2E50FC4B66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6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295659-A594-49A1-A400-CFCE8AF5FC8C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25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D2E16-B699-4013-BDB8-C19567EA9563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83C29B-A9D8-4C91-8A76-E5E56877F33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54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25E701-3F84-4E96-BBA4-AB3BF0E95940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8055E-0607-4B11-A2CE-7D4BF077FE6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99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B4CAE-60D9-412F-AA78-D72DAA0EB073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63BFE-CF9C-4F4B-A49C-EC2ACFC0C22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8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422AA8-66B6-4EBA-8DFB-CCBAC3B0AEB3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3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FA2A19-E8E5-458E-A1F8-A8153A05F59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60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7B5108-6519-48EC-AE04-516E3CD1B3A9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5C74E7-F66E-4CFF-B48F-535B82B9538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19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481911-6833-467E-8D74-EDA4991E105B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C95DE-71AF-4ECC-8B35-923A14BA263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656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C5FB7-A9EB-4BAA-9974-BA0E22012E10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43CA73-AD7B-4280-B54D-31F35F5C64F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0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B4EEC4-6C2E-46DC-B53B-233395D4BE54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B70468-41C0-41AD-A7CF-44E8940F1A0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52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BA24DA-BEC9-4562-AACD-6DD7E2F41AFA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27DE35-99AD-43C4-B9FB-AD46E8513B7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88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41DCBF-A2EC-4067-A68C-58291C3290BD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B9E4A1-A614-4E00-99E5-8EE4C0953F7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62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4F448-EE6A-4B49-8482-F1258334A2E2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A4111-D572-4899-AB4F-EA9D240BF94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605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20F118-7813-44A9-A33F-A8176666EB8F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270EF8-5E9A-4A29-8F29-166818831C5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72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56D2D16-17DE-4EDE-894C-1EACB2AB8DF7}" type="datetime1">
              <a:rPr lang="pt-BR"/>
              <a:pPr lvl="0"/>
              <a:t>27/10/2022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D2F7839-FF9C-420E-B29C-95B3578E3273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/>
          <p:nvPr/>
        </p:nvSpPr>
        <p:spPr>
          <a:xfrm flipH="1" flipV="1">
            <a:off x="1546222" y="1178881"/>
            <a:ext cx="9110660" cy="12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 cap="flat">
            <a:solidFill>
              <a:srgbClr val="000000"/>
            </a:solidFill>
            <a:custDash>
              <a:ds d="300000" sp="300000"/>
              <a:ds d="100000" sp="300000"/>
            </a:custDash>
            <a:round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3" name="Text Box 10"/>
          <p:cNvSpPr txBox="1"/>
          <p:nvPr/>
        </p:nvSpPr>
        <p:spPr>
          <a:xfrm>
            <a:off x="1524003" y="446684"/>
            <a:ext cx="863998" cy="2264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1826" tIns="35908" rIns="71826" bIns="35908" anchor="t" anchorCtr="0" compatLnSpc="1">
            <a:spAutoFit/>
          </a:bodyPr>
          <a:lstStyle/>
          <a:p>
            <a:pPr marL="0" marR="0" lvl="0" indent="0" algn="l" defTabSz="71754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Visão:</a:t>
            </a:r>
          </a:p>
        </p:txBody>
      </p:sp>
      <p:sp>
        <p:nvSpPr>
          <p:cNvPr id="4" name="Text Box 11"/>
          <p:cNvSpPr txBox="1"/>
          <p:nvPr/>
        </p:nvSpPr>
        <p:spPr>
          <a:xfrm>
            <a:off x="1524003" y="1186351"/>
            <a:ext cx="863998" cy="2264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1826" tIns="35908" rIns="71826" bIns="35908" anchor="t" anchorCtr="0" compatLnSpc="1">
            <a:spAutoFit/>
          </a:bodyPr>
          <a:lstStyle/>
          <a:p>
            <a:pPr marL="0" marR="0" lvl="0" indent="0" algn="l" defTabSz="71754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Sociedade</a:t>
            </a:r>
          </a:p>
        </p:txBody>
      </p:sp>
      <p:sp>
        <p:nvSpPr>
          <p:cNvPr id="5" name="Triângulo isósceles 59"/>
          <p:cNvSpPr/>
          <p:nvPr/>
        </p:nvSpPr>
        <p:spPr>
          <a:xfrm>
            <a:off x="4269169" y="1063300"/>
            <a:ext cx="3643317" cy="142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Line 5"/>
          <p:cNvSpPr/>
          <p:nvPr/>
        </p:nvSpPr>
        <p:spPr>
          <a:xfrm>
            <a:off x="1558923" y="2489454"/>
            <a:ext cx="9053510" cy="127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 cap="flat">
            <a:solidFill>
              <a:srgbClr val="000000"/>
            </a:solidFill>
            <a:custDash>
              <a:ds d="300000" sp="300000"/>
              <a:ds d="100000" sp="300000"/>
            </a:custDash>
            <a:round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7" name="Text Box 10"/>
          <p:cNvSpPr txBox="1"/>
          <p:nvPr/>
        </p:nvSpPr>
        <p:spPr>
          <a:xfrm>
            <a:off x="1524003" y="2455465"/>
            <a:ext cx="1367997" cy="2264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1826" tIns="35908" rIns="71826" bIns="35908" anchor="t" anchorCtr="0" compatLnSpc="1">
            <a:spAutoFit/>
          </a:bodyPr>
          <a:lstStyle/>
          <a:p>
            <a:pPr marL="0" marR="0" lvl="0" indent="0" algn="l" defTabSz="71754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Processos Internos</a:t>
            </a:r>
          </a:p>
        </p:txBody>
      </p:sp>
      <p:sp>
        <p:nvSpPr>
          <p:cNvPr id="8" name="Line 4"/>
          <p:cNvSpPr/>
          <p:nvPr/>
        </p:nvSpPr>
        <p:spPr>
          <a:xfrm flipV="1">
            <a:off x="1524003" y="6014575"/>
            <a:ext cx="9144000" cy="128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2701" cap="flat">
            <a:solidFill>
              <a:srgbClr val="000000"/>
            </a:solidFill>
            <a:custDash>
              <a:ds d="300000" sp="300000"/>
              <a:ds d="100000" sp="300000"/>
            </a:custDash>
            <a:round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9" name="Triângulo isósceles 130"/>
          <p:cNvSpPr/>
          <p:nvPr/>
        </p:nvSpPr>
        <p:spPr>
          <a:xfrm>
            <a:off x="4269169" y="2362196"/>
            <a:ext cx="3643317" cy="142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0" name="Triângulo isósceles 106"/>
          <p:cNvSpPr/>
          <p:nvPr/>
        </p:nvSpPr>
        <p:spPr>
          <a:xfrm>
            <a:off x="4269169" y="5884529"/>
            <a:ext cx="3643317" cy="142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1" name="Retângulo de cantos arredondados 70"/>
          <p:cNvSpPr/>
          <p:nvPr/>
        </p:nvSpPr>
        <p:spPr>
          <a:xfrm>
            <a:off x="4419596" y="304796"/>
            <a:ext cx="3309378" cy="67430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D7EE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Ser reconhecido como referência na defesa e fomento das boas práticas da Arquitetura e Urbanismo</a:t>
            </a:r>
          </a:p>
        </p:txBody>
      </p:sp>
      <p:sp>
        <p:nvSpPr>
          <p:cNvPr id="12" name="Rectangle 53"/>
          <p:cNvSpPr/>
          <p:nvPr/>
        </p:nvSpPr>
        <p:spPr>
          <a:xfrm>
            <a:off x="4190996" y="1219196"/>
            <a:ext cx="4572000" cy="120033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Ética e transparência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Excelência organizacional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Comprometimento com a inovação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Unicidade e integração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Democratização da informação e conhecimento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294349"/>
                </a:solidFill>
                <a:uFillTx/>
                <a:latin typeface="Arial" pitchFamily="34"/>
                <a:cs typeface="Arial" pitchFamily="34"/>
              </a:rPr>
              <a:t>Interlocução da Arquitetura e Urbanismo na sociedade</a:t>
            </a: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3" name="Retângulo de cantos arredondados 134"/>
          <p:cNvSpPr/>
          <p:nvPr/>
        </p:nvSpPr>
        <p:spPr>
          <a:xfrm>
            <a:off x="8319759" y="1465316"/>
            <a:ext cx="2195840" cy="719998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D7EE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Valorizar a Arquitetura e Urbanismo</a:t>
            </a:r>
          </a:p>
        </p:txBody>
      </p:sp>
      <p:sp>
        <p:nvSpPr>
          <p:cNvPr id="14" name="Retângulo de cantos arredondados 19"/>
          <p:cNvSpPr/>
          <p:nvPr/>
        </p:nvSpPr>
        <p:spPr>
          <a:xfrm>
            <a:off x="1600200" y="2802974"/>
            <a:ext cx="3312002" cy="2159995"/>
          </a:xfrm>
          <a:custGeom>
            <a:avLst>
              <a:gd name="f10" fmla="val 89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897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noFill/>
          <a:ln w="12701" cap="flat">
            <a:solidFill>
              <a:srgbClr val="76717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5" name="CaixaDeTexto 20"/>
          <p:cNvSpPr txBox="1"/>
          <p:nvPr/>
        </p:nvSpPr>
        <p:spPr>
          <a:xfrm>
            <a:off x="1981203" y="2631103"/>
            <a:ext cx="1979996" cy="276999"/>
          </a:xfrm>
          <a:prstGeom prst="rect">
            <a:avLst/>
          </a:prstGeom>
          <a:solidFill>
            <a:srgbClr val="F2F2F2"/>
          </a:solidFill>
          <a:ln cap="flat">
            <a:noFill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Excelência Organizacional</a:t>
            </a:r>
          </a:p>
        </p:txBody>
      </p:sp>
      <p:sp>
        <p:nvSpPr>
          <p:cNvPr id="16" name="Retângulo de cantos arredondados 27"/>
          <p:cNvSpPr/>
          <p:nvPr/>
        </p:nvSpPr>
        <p:spPr>
          <a:xfrm>
            <a:off x="5015877" y="2802974"/>
            <a:ext cx="2834484" cy="2159995"/>
          </a:xfrm>
          <a:custGeom>
            <a:avLst>
              <a:gd name="f10" fmla="val 758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758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noFill/>
          <a:ln w="12701" cap="flat">
            <a:solidFill>
              <a:srgbClr val="76717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7" name="CaixaDeTexto 28"/>
          <p:cNvSpPr txBox="1"/>
          <p:nvPr/>
        </p:nvSpPr>
        <p:spPr>
          <a:xfrm>
            <a:off x="5500765" y="2631103"/>
            <a:ext cx="1763996" cy="276999"/>
          </a:xfrm>
          <a:prstGeom prst="rect">
            <a:avLst/>
          </a:prstGeom>
          <a:solidFill>
            <a:srgbClr val="F2F2F2"/>
          </a:solidFill>
          <a:ln cap="flat">
            <a:noFill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Relações Institucionais</a:t>
            </a:r>
          </a:p>
        </p:txBody>
      </p:sp>
      <p:sp>
        <p:nvSpPr>
          <p:cNvPr id="18" name="AutoShape 11"/>
          <p:cNvSpPr/>
          <p:nvPr/>
        </p:nvSpPr>
        <p:spPr>
          <a:xfrm>
            <a:off x="1676396" y="1465316"/>
            <a:ext cx="2284802" cy="719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DD7EE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Impactar significativamente o planejamento e a gestão do território</a:t>
            </a:r>
          </a:p>
        </p:txBody>
      </p:sp>
      <p:sp>
        <p:nvSpPr>
          <p:cNvPr id="19" name="Título 3"/>
          <p:cNvSpPr txBox="1"/>
          <p:nvPr/>
        </p:nvSpPr>
        <p:spPr>
          <a:xfrm>
            <a:off x="4190996" y="16797"/>
            <a:ext cx="3758211" cy="287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Promover Arquitetura e Urbanismo para Todos</a:t>
            </a:r>
          </a:p>
        </p:txBody>
      </p:sp>
      <p:sp>
        <p:nvSpPr>
          <p:cNvPr id="20" name="Retângulo de cantos arredondados 35"/>
          <p:cNvSpPr/>
          <p:nvPr/>
        </p:nvSpPr>
        <p:spPr>
          <a:xfrm>
            <a:off x="7932502" y="2802974"/>
            <a:ext cx="2700003" cy="2159995"/>
          </a:xfrm>
          <a:custGeom>
            <a:avLst>
              <a:gd name="f10" fmla="val 577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577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noFill/>
          <a:ln w="12701" cap="flat">
            <a:solidFill>
              <a:srgbClr val="76717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21" name="Retângulo de cantos arredondados 37"/>
          <p:cNvSpPr/>
          <p:nvPr/>
        </p:nvSpPr>
        <p:spPr>
          <a:xfrm>
            <a:off x="3575715" y="5219879"/>
            <a:ext cx="5042641" cy="657398"/>
          </a:xfrm>
          <a:custGeom>
            <a:avLst>
              <a:gd name="f10" fmla="val 173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73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noFill/>
          <a:ln w="12701" cap="flat">
            <a:solidFill>
              <a:srgbClr val="76717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22" name="CaixaDeTexto 38"/>
          <p:cNvSpPr txBox="1"/>
          <p:nvPr/>
        </p:nvSpPr>
        <p:spPr>
          <a:xfrm>
            <a:off x="5486400" y="5054976"/>
            <a:ext cx="1187997" cy="276999"/>
          </a:xfrm>
          <a:prstGeom prst="rect">
            <a:avLst/>
          </a:prstGeom>
          <a:solidFill>
            <a:srgbClr val="F2F2F2"/>
          </a:solidFill>
          <a:ln cap="flat">
            <a:noFill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Alavancadores</a:t>
            </a:r>
          </a:p>
        </p:txBody>
      </p:sp>
      <p:sp>
        <p:nvSpPr>
          <p:cNvPr id="23" name="CaixaDeTexto 41"/>
          <p:cNvSpPr txBox="1"/>
          <p:nvPr/>
        </p:nvSpPr>
        <p:spPr>
          <a:xfrm>
            <a:off x="8301133" y="2631103"/>
            <a:ext cx="1979996" cy="276999"/>
          </a:xfrm>
          <a:prstGeom prst="rect">
            <a:avLst/>
          </a:prstGeom>
          <a:solidFill>
            <a:srgbClr val="F2F2F2"/>
          </a:solidFill>
          <a:ln cap="flat">
            <a:noFill/>
          </a:ln>
        </p:spPr>
        <p:txBody>
          <a:bodyPr vert="horz" wrap="squar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Relação com a Sociedade</a:t>
            </a:r>
          </a:p>
        </p:txBody>
      </p:sp>
      <p:sp>
        <p:nvSpPr>
          <p:cNvPr id="24" name="Triângulo isósceles 46"/>
          <p:cNvSpPr/>
          <p:nvPr/>
        </p:nvSpPr>
        <p:spPr>
          <a:xfrm>
            <a:off x="4269169" y="4972397"/>
            <a:ext cx="3643317" cy="142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25" name="Text Box 10"/>
          <p:cNvSpPr txBox="1"/>
          <p:nvPr/>
        </p:nvSpPr>
        <p:spPr>
          <a:xfrm>
            <a:off x="1524003" y="57204"/>
            <a:ext cx="863998" cy="2264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1826" tIns="35908" rIns="71826" bIns="35908" anchor="t" anchorCtr="0" compatLnSpc="1">
            <a:spAutoFit/>
          </a:bodyPr>
          <a:lstStyle/>
          <a:p>
            <a:pPr marL="0" marR="0" lvl="0" indent="0" algn="l" defTabSz="71754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Missão:</a:t>
            </a:r>
          </a:p>
        </p:txBody>
      </p:sp>
      <p:sp>
        <p:nvSpPr>
          <p:cNvPr id="26" name="Text Box 11"/>
          <p:cNvSpPr txBox="1"/>
          <p:nvPr/>
        </p:nvSpPr>
        <p:spPr>
          <a:xfrm>
            <a:off x="1524003" y="6010735"/>
            <a:ext cx="1079997" cy="3803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71826" tIns="35908" rIns="71826" bIns="35908" anchor="t" anchorCtr="0" compatLnSpc="1">
            <a:spAutoFit/>
          </a:bodyPr>
          <a:lstStyle/>
          <a:p>
            <a:pPr marL="0" marR="0" lvl="0" indent="0" algn="l" defTabSz="71754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Pessoas e Infraestrutura</a:t>
            </a:r>
          </a:p>
        </p:txBody>
      </p:sp>
      <p:sp>
        <p:nvSpPr>
          <p:cNvPr id="27" name="Retângulo de cantos arredondados 134"/>
          <p:cNvSpPr/>
          <p:nvPr/>
        </p:nvSpPr>
        <p:spPr>
          <a:xfrm>
            <a:off x="8013106" y="3583789"/>
            <a:ext cx="2520004" cy="611998"/>
          </a:xfrm>
          <a:custGeom>
            <a:avLst>
              <a:gd name="f10" fmla="val 176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763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Promover o exercício ético e qualificado da profissão</a:t>
            </a:r>
          </a:p>
        </p:txBody>
      </p:sp>
      <p:sp>
        <p:nvSpPr>
          <p:cNvPr id="28" name="AutoShape 11"/>
          <p:cNvSpPr/>
          <p:nvPr/>
        </p:nvSpPr>
        <p:spPr>
          <a:xfrm>
            <a:off x="5114376" y="2874480"/>
            <a:ext cx="2700003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Influenciar as diretrizes do ensino de Arquitetura e Urbanismo e sua formação continuada</a:t>
            </a:r>
          </a:p>
        </p:txBody>
      </p:sp>
      <p:sp>
        <p:nvSpPr>
          <p:cNvPr id="29" name="AutoShape 11"/>
          <p:cNvSpPr/>
          <p:nvPr/>
        </p:nvSpPr>
        <p:spPr>
          <a:xfrm>
            <a:off x="1667810" y="2874480"/>
            <a:ext cx="3168002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AFABAB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Tornar a fiscalização um vetor de melhoria do exercício da Arquitetura e Urbanismo</a:t>
            </a:r>
          </a:p>
        </p:txBody>
      </p:sp>
      <p:sp>
        <p:nvSpPr>
          <p:cNvPr id="30" name="AutoShape 11"/>
          <p:cNvSpPr/>
          <p:nvPr/>
        </p:nvSpPr>
        <p:spPr>
          <a:xfrm>
            <a:off x="5114376" y="3583789"/>
            <a:ext cx="2700003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Garantir a participação dos arquitetos e urbanistas no planejamento territorial e na gestão urbana</a:t>
            </a:r>
          </a:p>
        </p:txBody>
      </p:sp>
      <p:sp>
        <p:nvSpPr>
          <p:cNvPr id="31" name="AutoShape 11"/>
          <p:cNvSpPr/>
          <p:nvPr/>
        </p:nvSpPr>
        <p:spPr>
          <a:xfrm>
            <a:off x="1667819" y="3583789"/>
            <a:ext cx="3168002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AFABAB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Assegurar a eficácia no atendimento e no relacionamento com os arquitetos e urbanistas e a sociedade</a:t>
            </a:r>
          </a:p>
        </p:txBody>
      </p:sp>
      <p:sp>
        <p:nvSpPr>
          <p:cNvPr id="32" name="AutoShape 11"/>
          <p:cNvSpPr/>
          <p:nvPr/>
        </p:nvSpPr>
        <p:spPr>
          <a:xfrm>
            <a:off x="1667810" y="4293098"/>
            <a:ext cx="3168002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Estimular o conhecimento, o uso de processos criativos e a difusão das melhores práticas em Arquitetura e Urbanismo</a:t>
            </a:r>
          </a:p>
        </p:txBody>
      </p:sp>
      <p:sp>
        <p:nvSpPr>
          <p:cNvPr id="33" name="AutoShape 11"/>
          <p:cNvSpPr/>
          <p:nvPr/>
        </p:nvSpPr>
        <p:spPr>
          <a:xfrm>
            <a:off x="2489243" y="6065352"/>
            <a:ext cx="2022579" cy="719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Desenvolver competências de dirigentes e colaboradores</a:t>
            </a:r>
          </a:p>
        </p:txBody>
      </p:sp>
      <p:sp>
        <p:nvSpPr>
          <p:cNvPr id="34" name="AutoShape 11"/>
          <p:cNvSpPr/>
          <p:nvPr/>
        </p:nvSpPr>
        <p:spPr>
          <a:xfrm>
            <a:off x="4781004" y="6087508"/>
            <a:ext cx="2284802" cy="719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Construir cultura organizacional adequada à estratégia</a:t>
            </a:r>
          </a:p>
        </p:txBody>
      </p:sp>
      <p:sp>
        <p:nvSpPr>
          <p:cNvPr id="35" name="AutoShape 11"/>
          <p:cNvSpPr/>
          <p:nvPr/>
        </p:nvSpPr>
        <p:spPr>
          <a:xfrm>
            <a:off x="7334978" y="6065352"/>
            <a:ext cx="3089839" cy="719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7F7F7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Ter sistemas de informação e infraestrutura que viabilizem a gestão e o atendimento dos arquitetos e urbanistas e a sociedade</a:t>
            </a:r>
          </a:p>
        </p:txBody>
      </p:sp>
      <p:sp>
        <p:nvSpPr>
          <p:cNvPr id="36" name="AutoShape 11"/>
          <p:cNvSpPr/>
          <p:nvPr/>
        </p:nvSpPr>
        <p:spPr>
          <a:xfrm>
            <a:off x="8013106" y="4293098"/>
            <a:ext cx="2520004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Fomentar o acesso da sociedade à Arquitetura e Urbanismo</a:t>
            </a:r>
          </a:p>
        </p:txBody>
      </p:sp>
      <p:sp>
        <p:nvSpPr>
          <p:cNvPr id="37" name="AutoShape 11"/>
          <p:cNvSpPr/>
          <p:nvPr/>
        </p:nvSpPr>
        <p:spPr>
          <a:xfrm>
            <a:off x="4038603" y="5315270"/>
            <a:ext cx="2031504" cy="46565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Assegurar a sustentabilidade financeira</a:t>
            </a:r>
          </a:p>
        </p:txBody>
      </p:sp>
      <p:sp>
        <p:nvSpPr>
          <p:cNvPr id="38" name="AutoShape 11"/>
          <p:cNvSpPr/>
          <p:nvPr/>
        </p:nvSpPr>
        <p:spPr>
          <a:xfrm>
            <a:off x="8013106" y="2874480"/>
            <a:ext cx="2520004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Assegurar a eficácia no relacionamento e comunicação com a sociedade</a:t>
            </a:r>
          </a:p>
        </p:txBody>
      </p:sp>
      <p:sp>
        <p:nvSpPr>
          <p:cNvPr id="39" name="AutoShape 11"/>
          <p:cNvSpPr/>
          <p:nvPr/>
        </p:nvSpPr>
        <p:spPr>
          <a:xfrm>
            <a:off x="6276843" y="5342482"/>
            <a:ext cx="1995952" cy="448952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Aprimorar e inovar os processos e as ações</a:t>
            </a:r>
          </a:p>
        </p:txBody>
      </p:sp>
      <p:sp>
        <p:nvSpPr>
          <p:cNvPr id="40" name="AutoShape 11"/>
          <p:cNvSpPr/>
          <p:nvPr/>
        </p:nvSpPr>
        <p:spPr>
          <a:xfrm>
            <a:off x="5114376" y="4293098"/>
            <a:ext cx="2700003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BFBFBF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Estimular a produção da arquitetura e urbanismo como política de Estado</a:t>
            </a:r>
          </a:p>
        </p:txBody>
      </p:sp>
      <p:sp>
        <p:nvSpPr>
          <p:cNvPr id="41" name="AutoShape 11"/>
          <p:cNvSpPr/>
          <p:nvPr/>
        </p:nvSpPr>
        <p:spPr>
          <a:xfrm>
            <a:off x="1667810" y="2874480"/>
            <a:ext cx="3168002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006666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Tornar a fiscalização um vetor de melhoria do exercício da Arquitetura e Urbanismo</a:t>
            </a:r>
          </a:p>
        </p:txBody>
      </p:sp>
      <p:sp>
        <p:nvSpPr>
          <p:cNvPr id="42" name="AutoShape 11"/>
          <p:cNvSpPr/>
          <p:nvPr/>
        </p:nvSpPr>
        <p:spPr>
          <a:xfrm>
            <a:off x="1667819" y="3583789"/>
            <a:ext cx="3168002" cy="611998"/>
          </a:xfrm>
          <a:custGeom>
            <a:avLst>
              <a:gd name="f10" fmla="val 208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084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006666"/>
          </a:solidFill>
          <a:ln cap="flat">
            <a:noFill/>
            <a:prstDash val="solid"/>
          </a:ln>
          <a:effectLst>
            <a:outerShdw dist="19046" dir="5400000" algn="tl">
              <a:srgbClr val="000000">
                <a:alpha val="63000"/>
              </a:srgbClr>
            </a:outerShdw>
          </a:effectLst>
        </p:spPr>
        <p:txBody>
          <a:bodyPr vert="horz" wrap="square" lIns="35999" tIns="45720" rIns="35999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Assegurar a eficácia no atendimento e no relacionamento com os arquitetos e urbanistas e a sociedade</a:t>
            </a:r>
          </a:p>
        </p:txBody>
      </p:sp>
      <p:sp>
        <p:nvSpPr>
          <p:cNvPr id="43" name="CaixaDeTexto 45"/>
          <p:cNvSpPr txBox="1"/>
          <p:nvPr/>
        </p:nvSpPr>
        <p:spPr>
          <a:xfrm>
            <a:off x="8184227" y="446684"/>
            <a:ext cx="2230395" cy="523219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b="1" i="0" u="none" strike="noStrike" kern="1200" cap="none" spc="0" baseline="0">
                <a:solidFill>
                  <a:srgbClr val="7F7F7F"/>
                </a:solidFill>
                <a:uFillTx/>
                <a:latin typeface="Arial" pitchFamily="34"/>
                <a:cs typeface="Arial" pitchFamily="34"/>
              </a:rPr>
              <a:t>Mapa Estratégico CAU 2013-2023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269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Tania Mara Chaves Daldegan</dc:creator>
  <cp:lastModifiedBy>Emerson Fraga</cp:lastModifiedBy>
  <cp:revision>2</cp:revision>
  <dcterms:created xsi:type="dcterms:W3CDTF">2017-03-10T15:43:30Z</dcterms:created>
  <dcterms:modified xsi:type="dcterms:W3CDTF">2022-10-27T17:58:10Z</dcterms:modified>
</cp:coreProperties>
</file>