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handoutMasterIdLst>
    <p:handoutMasterId r:id="rId49"/>
  </p:handoutMasterIdLst>
  <p:sldIdLst>
    <p:sldId id="307" r:id="rId5"/>
    <p:sldId id="308" r:id="rId6"/>
    <p:sldId id="309" r:id="rId7"/>
    <p:sldId id="310" r:id="rId8"/>
    <p:sldId id="317" r:id="rId9"/>
    <p:sldId id="311" r:id="rId10"/>
    <p:sldId id="312" r:id="rId11"/>
    <p:sldId id="313" r:id="rId12"/>
    <p:sldId id="262" r:id="rId13"/>
    <p:sldId id="263" r:id="rId14"/>
    <p:sldId id="264" r:id="rId15"/>
    <p:sldId id="265" r:id="rId16"/>
    <p:sldId id="266" r:id="rId17"/>
    <p:sldId id="267" r:id="rId18"/>
    <p:sldId id="314" r:id="rId19"/>
    <p:sldId id="269" r:id="rId20"/>
    <p:sldId id="270" r:id="rId21"/>
    <p:sldId id="271" r:id="rId22"/>
    <p:sldId id="272" r:id="rId23"/>
    <p:sldId id="273" r:id="rId24"/>
    <p:sldId id="315" r:id="rId25"/>
    <p:sldId id="275" r:id="rId26"/>
    <p:sldId id="298" r:id="rId27"/>
    <p:sldId id="306" r:id="rId28"/>
    <p:sldId id="300" r:id="rId29"/>
    <p:sldId id="297" r:id="rId30"/>
    <p:sldId id="305" r:id="rId31"/>
    <p:sldId id="296" r:id="rId32"/>
    <p:sldId id="291" r:id="rId33"/>
    <p:sldId id="302" r:id="rId34"/>
    <p:sldId id="303" r:id="rId35"/>
    <p:sldId id="304" r:id="rId36"/>
    <p:sldId id="316" r:id="rId37"/>
    <p:sldId id="318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DaxCondensed-Bold" pitchFamily="2" charset="0"/>
      <p:regular r:id="rId54"/>
    </p:embeddedFont>
    <p:embeddedFont>
      <p:font typeface="DaxCondensed" panose="02000506050000020004" pitchFamily="2" charset="0"/>
      <p:regular r:id="rId55"/>
    </p:embeddedFont>
    <p:embeddedFont>
      <p:font typeface="Century Gothic" panose="020B0502020202020204" pitchFamily="34" charset="0"/>
      <p:regular r:id="rId56"/>
      <p:bold r:id="rId57"/>
      <p:italic r:id="rId58"/>
      <p:boldItalic r:id="rId5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7691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EEC0A-8EB4-4498-9803-EFA2FDCA5B5B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7D6A1-4BB6-44D3-80B5-FA4E6DFA5BE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0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3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60" y="2"/>
            <a:ext cx="3038604" cy="4637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3DFC0-50CE-4949-A785-ECBC9C265DB0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45249"/>
            <a:ext cx="5608975" cy="36359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772352"/>
            <a:ext cx="3038604" cy="463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60" y="8772352"/>
            <a:ext cx="3038604" cy="4637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325-37F2-4AFF-9130-9321897D49C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00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39863" y="1149350"/>
            <a:ext cx="4130675" cy="30972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1DE8-147C-4714-A83B-E76ED762D8E7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4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325-37F2-4AFF-9130-9321897D49C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64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325-37F2-4AFF-9130-9321897D49C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4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325-37F2-4AFF-9130-9321897D49C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02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325-37F2-4AFF-9130-9321897D49C3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325-37F2-4AFF-9130-9321897D49C3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70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6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2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4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48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2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96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203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44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685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92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2" y="16002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16" indent="0">
              <a:buNone/>
              <a:defRPr sz="1350" b="1"/>
            </a:lvl3pPr>
            <a:lvl4pPr marL="1027221" indent="0">
              <a:buNone/>
              <a:defRPr sz="1200" b="1"/>
            </a:lvl4pPr>
            <a:lvl5pPr marL="1369631" indent="0">
              <a:buNone/>
              <a:defRPr sz="1200" b="1"/>
            </a:lvl5pPr>
            <a:lvl6pPr marL="1712038" indent="0">
              <a:buNone/>
              <a:defRPr sz="1200" b="1"/>
            </a:lvl6pPr>
            <a:lvl7pPr marL="2054443" indent="0">
              <a:buNone/>
              <a:defRPr sz="1200" b="1"/>
            </a:lvl7pPr>
            <a:lvl8pPr marL="2396852" indent="0">
              <a:buNone/>
              <a:defRPr sz="1200" b="1"/>
            </a:lvl8pPr>
            <a:lvl9pPr marL="273926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07" indent="0">
              <a:buNone/>
              <a:defRPr sz="1500" b="1"/>
            </a:lvl2pPr>
            <a:lvl3pPr marL="684816" indent="0">
              <a:buNone/>
              <a:defRPr sz="1350" b="1"/>
            </a:lvl3pPr>
            <a:lvl4pPr marL="1027221" indent="0">
              <a:buNone/>
              <a:defRPr sz="1200" b="1"/>
            </a:lvl4pPr>
            <a:lvl5pPr marL="1369631" indent="0">
              <a:buNone/>
              <a:defRPr sz="1200" b="1"/>
            </a:lvl5pPr>
            <a:lvl6pPr marL="1712038" indent="0">
              <a:buNone/>
              <a:defRPr sz="1200" b="1"/>
            </a:lvl6pPr>
            <a:lvl7pPr marL="2054443" indent="0">
              <a:buNone/>
              <a:defRPr sz="1200" b="1"/>
            </a:lvl7pPr>
            <a:lvl8pPr marL="2396852" indent="0">
              <a:buNone/>
              <a:defRPr sz="1200" b="1"/>
            </a:lvl8pPr>
            <a:lvl9pPr marL="273926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9" y="27306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407" indent="0">
              <a:buNone/>
              <a:defRPr sz="900"/>
            </a:lvl2pPr>
            <a:lvl3pPr marL="684816" indent="0">
              <a:buNone/>
              <a:defRPr sz="750"/>
            </a:lvl3pPr>
            <a:lvl4pPr marL="1027221" indent="0">
              <a:buNone/>
              <a:defRPr sz="675"/>
            </a:lvl4pPr>
            <a:lvl5pPr marL="1369631" indent="0">
              <a:buNone/>
              <a:defRPr sz="675"/>
            </a:lvl5pPr>
            <a:lvl6pPr marL="1712038" indent="0">
              <a:buNone/>
              <a:defRPr sz="675"/>
            </a:lvl6pPr>
            <a:lvl7pPr marL="2054443" indent="0">
              <a:buNone/>
              <a:defRPr sz="675"/>
            </a:lvl7pPr>
            <a:lvl8pPr marL="2396852" indent="0">
              <a:buNone/>
              <a:defRPr sz="675"/>
            </a:lvl8pPr>
            <a:lvl9pPr marL="273926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3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407" indent="0">
              <a:buNone/>
              <a:defRPr sz="2100"/>
            </a:lvl2pPr>
            <a:lvl3pPr marL="684816" indent="0">
              <a:buNone/>
              <a:defRPr sz="1800"/>
            </a:lvl3pPr>
            <a:lvl4pPr marL="1027221" indent="0">
              <a:buNone/>
              <a:defRPr sz="1500"/>
            </a:lvl4pPr>
            <a:lvl5pPr marL="1369631" indent="0">
              <a:buNone/>
              <a:defRPr sz="1500"/>
            </a:lvl5pPr>
            <a:lvl6pPr marL="1712038" indent="0">
              <a:buNone/>
              <a:defRPr sz="1500"/>
            </a:lvl6pPr>
            <a:lvl7pPr marL="2054443" indent="0">
              <a:buNone/>
              <a:defRPr sz="1500"/>
            </a:lvl7pPr>
            <a:lvl8pPr marL="2396852" indent="0">
              <a:buNone/>
              <a:defRPr sz="1500"/>
            </a:lvl8pPr>
            <a:lvl9pPr marL="273926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407" indent="0">
              <a:buNone/>
              <a:defRPr sz="900"/>
            </a:lvl2pPr>
            <a:lvl3pPr marL="684816" indent="0">
              <a:buNone/>
              <a:defRPr sz="750"/>
            </a:lvl3pPr>
            <a:lvl4pPr marL="1027221" indent="0">
              <a:buNone/>
              <a:defRPr sz="675"/>
            </a:lvl4pPr>
            <a:lvl5pPr marL="1369631" indent="0">
              <a:buNone/>
              <a:defRPr sz="675"/>
            </a:lvl5pPr>
            <a:lvl6pPr marL="1712038" indent="0">
              <a:buNone/>
              <a:defRPr sz="675"/>
            </a:lvl6pPr>
            <a:lvl7pPr marL="2054443" indent="0">
              <a:buNone/>
              <a:defRPr sz="675"/>
            </a:lvl7pPr>
            <a:lvl8pPr marL="2396852" indent="0">
              <a:buNone/>
              <a:defRPr sz="675"/>
            </a:lvl8pPr>
            <a:lvl9pPr marL="273926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44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48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34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97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22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469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713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958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2" y="160021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8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8" indent="0">
              <a:buNone/>
              <a:defRPr sz="1500" b="1"/>
            </a:lvl2pPr>
            <a:lvl3pPr marL="684899" indent="0">
              <a:buNone/>
              <a:defRPr sz="1350" b="1"/>
            </a:lvl3pPr>
            <a:lvl4pPr marL="1027344" indent="0">
              <a:buNone/>
              <a:defRPr sz="1200" b="1"/>
            </a:lvl4pPr>
            <a:lvl5pPr marL="1369795" indent="0">
              <a:buNone/>
              <a:defRPr sz="1200" b="1"/>
            </a:lvl5pPr>
            <a:lvl6pPr marL="1712243" indent="0">
              <a:buNone/>
              <a:defRPr sz="1200" b="1"/>
            </a:lvl6pPr>
            <a:lvl7pPr marL="2054690" indent="0">
              <a:buNone/>
              <a:defRPr sz="1200" b="1"/>
            </a:lvl7pPr>
            <a:lvl8pPr marL="2397139" indent="0">
              <a:buNone/>
              <a:defRPr sz="1200" b="1"/>
            </a:lvl8pPr>
            <a:lvl9pPr marL="2739588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9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8" indent="0">
              <a:buNone/>
              <a:defRPr sz="1500" b="1"/>
            </a:lvl2pPr>
            <a:lvl3pPr marL="684899" indent="0">
              <a:buNone/>
              <a:defRPr sz="1350" b="1"/>
            </a:lvl3pPr>
            <a:lvl4pPr marL="1027344" indent="0">
              <a:buNone/>
              <a:defRPr sz="1200" b="1"/>
            </a:lvl4pPr>
            <a:lvl5pPr marL="1369795" indent="0">
              <a:buNone/>
              <a:defRPr sz="1200" b="1"/>
            </a:lvl5pPr>
            <a:lvl6pPr marL="1712243" indent="0">
              <a:buNone/>
              <a:defRPr sz="1200" b="1"/>
            </a:lvl6pPr>
            <a:lvl7pPr marL="2054690" indent="0">
              <a:buNone/>
              <a:defRPr sz="1200" b="1"/>
            </a:lvl7pPr>
            <a:lvl8pPr marL="2397139" indent="0">
              <a:buNone/>
              <a:defRPr sz="1200" b="1"/>
            </a:lvl8pPr>
            <a:lvl9pPr marL="2739588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10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6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9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448" indent="0">
              <a:buNone/>
              <a:defRPr sz="900"/>
            </a:lvl2pPr>
            <a:lvl3pPr marL="684899" indent="0">
              <a:buNone/>
              <a:defRPr sz="750"/>
            </a:lvl3pPr>
            <a:lvl4pPr marL="1027344" indent="0">
              <a:buNone/>
              <a:defRPr sz="675"/>
            </a:lvl4pPr>
            <a:lvl5pPr marL="1369795" indent="0">
              <a:buNone/>
              <a:defRPr sz="675"/>
            </a:lvl5pPr>
            <a:lvl6pPr marL="1712243" indent="0">
              <a:buNone/>
              <a:defRPr sz="675"/>
            </a:lvl6pPr>
            <a:lvl7pPr marL="2054690" indent="0">
              <a:buNone/>
              <a:defRPr sz="675"/>
            </a:lvl7pPr>
            <a:lvl8pPr marL="2397139" indent="0">
              <a:buNone/>
              <a:defRPr sz="675"/>
            </a:lvl8pPr>
            <a:lvl9pPr marL="2739588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448" indent="0">
              <a:buNone/>
              <a:defRPr sz="2100"/>
            </a:lvl2pPr>
            <a:lvl3pPr marL="684899" indent="0">
              <a:buNone/>
              <a:defRPr sz="1800"/>
            </a:lvl3pPr>
            <a:lvl4pPr marL="1027344" indent="0">
              <a:buNone/>
              <a:defRPr sz="1500"/>
            </a:lvl4pPr>
            <a:lvl5pPr marL="1369795" indent="0">
              <a:buNone/>
              <a:defRPr sz="1500"/>
            </a:lvl5pPr>
            <a:lvl6pPr marL="1712243" indent="0">
              <a:buNone/>
              <a:defRPr sz="1500"/>
            </a:lvl6pPr>
            <a:lvl7pPr marL="2054690" indent="0">
              <a:buNone/>
              <a:defRPr sz="1500"/>
            </a:lvl7pPr>
            <a:lvl8pPr marL="2397139" indent="0">
              <a:buNone/>
              <a:defRPr sz="1500"/>
            </a:lvl8pPr>
            <a:lvl9pPr marL="2739588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448" indent="0">
              <a:buNone/>
              <a:defRPr sz="900"/>
            </a:lvl2pPr>
            <a:lvl3pPr marL="684899" indent="0">
              <a:buNone/>
              <a:defRPr sz="750"/>
            </a:lvl3pPr>
            <a:lvl4pPr marL="1027344" indent="0">
              <a:buNone/>
              <a:defRPr sz="675"/>
            </a:lvl4pPr>
            <a:lvl5pPr marL="1369795" indent="0">
              <a:buNone/>
              <a:defRPr sz="675"/>
            </a:lvl5pPr>
            <a:lvl6pPr marL="1712243" indent="0">
              <a:buNone/>
              <a:defRPr sz="675"/>
            </a:lvl6pPr>
            <a:lvl7pPr marL="2054690" indent="0">
              <a:buNone/>
              <a:defRPr sz="675"/>
            </a:lvl7pPr>
            <a:lvl8pPr marL="2397139" indent="0">
              <a:buNone/>
              <a:defRPr sz="675"/>
            </a:lvl8pPr>
            <a:lvl9pPr marL="2739588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5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3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6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2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59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5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12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2" y="160020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8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3" indent="0">
              <a:buNone/>
              <a:defRPr sz="1500" b="1"/>
            </a:lvl2pPr>
            <a:lvl3pPr marL="685308" indent="0">
              <a:buNone/>
              <a:defRPr sz="1350" b="1"/>
            </a:lvl3pPr>
            <a:lvl4pPr marL="1027960" indent="0">
              <a:buNone/>
              <a:defRPr sz="1200" b="1"/>
            </a:lvl4pPr>
            <a:lvl5pPr marL="1370615" indent="0">
              <a:buNone/>
              <a:defRPr sz="1200" b="1"/>
            </a:lvl5pPr>
            <a:lvl6pPr marL="1713269" indent="0">
              <a:buNone/>
              <a:defRPr sz="1200" b="1"/>
            </a:lvl6pPr>
            <a:lvl7pPr marL="2055922" indent="0">
              <a:buNone/>
              <a:defRPr sz="1200" b="1"/>
            </a:lvl7pPr>
            <a:lvl8pPr marL="2398576" indent="0">
              <a:buNone/>
              <a:defRPr sz="1200" b="1"/>
            </a:lvl8pPr>
            <a:lvl9pPr marL="2741229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3" indent="0">
              <a:buNone/>
              <a:defRPr sz="1500" b="1"/>
            </a:lvl2pPr>
            <a:lvl3pPr marL="685308" indent="0">
              <a:buNone/>
              <a:defRPr sz="1350" b="1"/>
            </a:lvl3pPr>
            <a:lvl4pPr marL="1027960" indent="0">
              <a:buNone/>
              <a:defRPr sz="1200" b="1"/>
            </a:lvl4pPr>
            <a:lvl5pPr marL="1370615" indent="0">
              <a:buNone/>
              <a:defRPr sz="1200" b="1"/>
            </a:lvl5pPr>
            <a:lvl6pPr marL="1713269" indent="0">
              <a:buNone/>
              <a:defRPr sz="1200" b="1"/>
            </a:lvl6pPr>
            <a:lvl7pPr marL="2055922" indent="0">
              <a:buNone/>
              <a:defRPr sz="1200" b="1"/>
            </a:lvl7pPr>
            <a:lvl8pPr marL="2398576" indent="0">
              <a:buNone/>
              <a:defRPr sz="1200" b="1"/>
            </a:lvl8pPr>
            <a:lvl9pPr marL="2741229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10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2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653" indent="0">
              <a:buNone/>
              <a:defRPr sz="900"/>
            </a:lvl2pPr>
            <a:lvl3pPr marL="685308" indent="0">
              <a:buNone/>
              <a:defRPr sz="750"/>
            </a:lvl3pPr>
            <a:lvl4pPr marL="1027960" indent="0">
              <a:buNone/>
              <a:defRPr sz="675"/>
            </a:lvl4pPr>
            <a:lvl5pPr marL="1370615" indent="0">
              <a:buNone/>
              <a:defRPr sz="675"/>
            </a:lvl5pPr>
            <a:lvl6pPr marL="1713269" indent="0">
              <a:buNone/>
              <a:defRPr sz="675"/>
            </a:lvl6pPr>
            <a:lvl7pPr marL="2055922" indent="0">
              <a:buNone/>
              <a:defRPr sz="675"/>
            </a:lvl7pPr>
            <a:lvl8pPr marL="2398576" indent="0">
              <a:buNone/>
              <a:defRPr sz="675"/>
            </a:lvl8pPr>
            <a:lvl9pPr marL="2741229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653" indent="0">
              <a:buNone/>
              <a:defRPr sz="2100"/>
            </a:lvl2pPr>
            <a:lvl3pPr marL="685308" indent="0">
              <a:buNone/>
              <a:defRPr sz="1800"/>
            </a:lvl3pPr>
            <a:lvl4pPr marL="1027960" indent="0">
              <a:buNone/>
              <a:defRPr sz="1500"/>
            </a:lvl4pPr>
            <a:lvl5pPr marL="1370615" indent="0">
              <a:buNone/>
              <a:defRPr sz="1500"/>
            </a:lvl5pPr>
            <a:lvl6pPr marL="1713269" indent="0">
              <a:buNone/>
              <a:defRPr sz="1500"/>
            </a:lvl6pPr>
            <a:lvl7pPr marL="2055922" indent="0">
              <a:buNone/>
              <a:defRPr sz="1500"/>
            </a:lvl7pPr>
            <a:lvl8pPr marL="2398576" indent="0">
              <a:buNone/>
              <a:defRPr sz="1500"/>
            </a:lvl8pPr>
            <a:lvl9pPr marL="2741229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653" indent="0">
              <a:buNone/>
              <a:defRPr sz="900"/>
            </a:lvl2pPr>
            <a:lvl3pPr marL="685308" indent="0">
              <a:buNone/>
              <a:defRPr sz="750"/>
            </a:lvl3pPr>
            <a:lvl4pPr marL="1027960" indent="0">
              <a:buNone/>
              <a:defRPr sz="675"/>
            </a:lvl4pPr>
            <a:lvl5pPr marL="1370615" indent="0">
              <a:buNone/>
              <a:defRPr sz="675"/>
            </a:lvl5pPr>
            <a:lvl6pPr marL="1713269" indent="0">
              <a:buNone/>
              <a:defRPr sz="675"/>
            </a:lvl6pPr>
            <a:lvl7pPr marL="2055922" indent="0">
              <a:buNone/>
              <a:defRPr sz="675"/>
            </a:lvl7pPr>
            <a:lvl8pPr marL="2398576" indent="0">
              <a:buNone/>
              <a:defRPr sz="675"/>
            </a:lvl8pPr>
            <a:lvl9pPr marL="2741229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8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0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7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7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260E-40DF-4FE1-8848-1394F41BD983}" type="datetimeFigureOut">
              <a:rPr lang="pt-BR" smtClean="0"/>
              <a:t>24/01/2023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E183-E72B-4C71-9D3F-37E546540F6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81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8" tIns="45658" rIns="91308" bIns="4565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308" tIns="45658" rIns="91308" bIns="4565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308" tIns="45658" rIns="91308" bIns="4565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6"/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4816"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6" y="6356364"/>
            <a:ext cx="2895600" cy="365125"/>
          </a:xfrm>
          <a:prstGeom prst="rect">
            <a:avLst/>
          </a:prstGeom>
        </p:spPr>
        <p:txBody>
          <a:bodyPr vert="horz" lIns="91308" tIns="45658" rIns="91308" bIns="4565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6"/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2" y="6356364"/>
            <a:ext cx="2133600" cy="365125"/>
          </a:xfrm>
          <a:prstGeom prst="rect">
            <a:avLst/>
          </a:prstGeom>
        </p:spPr>
        <p:txBody>
          <a:bodyPr vert="horz" lIns="91308" tIns="45658" rIns="91308" bIns="4565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16"/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4816"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48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6" indent="-256806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12" indent="-214004" algn="l" defTabSz="684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18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26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832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240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648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054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464" indent="-171204" algn="l" defTabSz="684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07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816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21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31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038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443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6852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260" algn="l" defTabSz="684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19" tIns="45663" rIns="91319" bIns="456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</p:spPr>
        <p:txBody>
          <a:bodyPr vert="horz" lIns="91319" tIns="45663" rIns="91319" bIns="456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319" tIns="45663" rIns="91319" bIns="456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99"/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4899"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6" y="6356363"/>
            <a:ext cx="2895600" cy="365125"/>
          </a:xfrm>
          <a:prstGeom prst="rect">
            <a:avLst/>
          </a:prstGeom>
        </p:spPr>
        <p:txBody>
          <a:bodyPr vert="horz" lIns="91319" tIns="45663" rIns="91319" bIns="456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99"/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2" y="6356363"/>
            <a:ext cx="2133600" cy="365125"/>
          </a:xfrm>
          <a:prstGeom prst="rect">
            <a:avLst/>
          </a:prstGeom>
        </p:spPr>
        <p:txBody>
          <a:bodyPr vert="horz" lIns="91319" tIns="45663" rIns="91319" bIns="456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99"/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4899"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489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37" indent="-256837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78" indent="-214030" algn="l" defTabSz="684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21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9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17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66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15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62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12" indent="-171224" algn="l" defTabSz="684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448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4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5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43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0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39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88" algn="l" defTabSz="6848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4" tIns="45688" rIns="91374" bIns="4568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374" tIns="45688" rIns="91374" bIns="4568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08"/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5308"/>
              <a:t>24/01/2023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5" y="6356358"/>
            <a:ext cx="28956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08"/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2" y="6356358"/>
            <a:ext cx="2133600" cy="365125"/>
          </a:xfrm>
          <a:prstGeom prst="rect">
            <a:avLst/>
          </a:prstGeom>
        </p:spPr>
        <p:txBody>
          <a:bodyPr vert="horz" lIns="91374" tIns="45688" rIns="91374" bIns="4568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08"/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 defTabSz="685308"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308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991" indent="-256991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12" indent="-214159" algn="l" defTabSz="685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34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88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41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95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48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901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56" indent="-171327" algn="l" defTabSz="685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3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8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0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5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69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22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76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29" algn="l" defTabSz="6853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765971"/>
            <a:ext cx="9130606" cy="18584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0" tIns="28656" rIns="57320" bIns="28656" rtlCol="0" anchor="ctr"/>
          <a:lstStyle/>
          <a:p>
            <a:pPr algn="ctr" defTabSz="342365"/>
            <a:endParaRPr lang="pt-BR" sz="1350" dirty="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916832"/>
            <a:ext cx="8563225" cy="3935590"/>
          </a:xfrm>
          <a:prstGeom prst="rect">
            <a:avLst/>
          </a:prstGeom>
        </p:spPr>
        <p:txBody>
          <a:bodyPr wrap="square" lIns="68473" tIns="34239" rIns="68473" bIns="34239">
            <a:spAutoFit/>
          </a:bodyPr>
          <a:lstStyle/>
          <a:p>
            <a:pPr indent="171184" algn="ctr" defTabSz="342365">
              <a:spcAft>
                <a:spcPts val="900"/>
              </a:spcAft>
            </a:pPr>
            <a:r>
              <a:rPr lang="pt-BR" sz="1725" b="1" dirty="0">
                <a:solidFill>
                  <a:srgbClr val="93B7BB"/>
                </a:solidFill>
                <a:latin typeface="Dax" panose="00000400000000000000" pitchFamily="2" charset="0"/>
                <a:ea typeface="Times New Roman"/>
                <a:cs typeface="Arial" panose="020B0604020202020204" pitchFamily="34" charset="0"/>
              </a:rPr>
              <a:t>ASSESSORIA DE PLANEJAMENTO E GESTÃO DA ESTRATÉGIA</a:t>
            </a:r>
          </a:p>
          <a:p>
            <a:pPr indent="171184" algn="ctr" defTabSz="342365">
              <a:spcAft>
                <a:spcPts val="900"/>
              </a:spcAft>
            </a:pPr>
            <a:endParaRPr lang="pt-BR" sz="1500" b="1" dirty="0">
              <a:solidFill>
                <a:srgbClr val="FFFFFF"/>
              </a:solidFill>
              <a:latin typeface="Dax" panose="00000400000000000000" pitchFamily="2" charset="0"/>
              <a:ea typeface="Times New Roman"/>
              <a:cs typeface="Arial" panose="020B0604020202020204" pitchFamily="34" charset="0"/>
            </a:endParaRPr>
          </a:p>
          <a:p>
            <a:pPr indent="171184" algn="ctr" defTabSz="342365"/>
            <a:endParaRPr lang="pt-BR" sz="1500" b="1" dirty="0">
              <a:solidFill>
                <a:srgbClr val="FFFFFF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indent="171184" algn="ctr" defTabSz="342365"/>
            <a:endParaRPr lang="pt-BR" b="1" dirty="0" smtClean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indent="171184" algn="ctr" defTabSz="342365"/>
            <a:r>
              <a:rPr lang="pt-BR" b="1" dirty="0" smtClean="0">
                <a:solidFill>
                  <a:prstClr val="white"/>
                </a:solidFill>
                <a:latin typeface="Dax" panose="00000400000000000000" pitchFamily="2" charset="0"/>
                <a:cs typeface="Arial" panose="020B0604020202020204" pitchFamily="34" charset="0"/>
              </a:rPr>
              <a:t>Acompanhamento </a:t>
            </a:r>
            <a:r>
              <a:rPr lang="pt-BR" b="1" dirty="0">
                <a:solidFill>
                  <a:prstClr val="white"/>
                </a:solidFill>
                <a:latin typeface="Dax" panose="00000400000000000000" pitchFamily="2" charset="0"/>
                <a:cs typeface="Arial" panose="020B0604020202020204" pitchFamily="34" charset="0"/>
              </a:rPr>
              <a:t>do Cenário de Recursos Arrecadação - CAU</a:t>
            </a:r>
          </a:p>
          <a:p>
            <a:pPr algn="ctr" defTabSz="342365"/>
            <a:endParaRPr lang="pt-BR" dirty="0" smtClean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dirty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dirty="0" smtClean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dirty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dirty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dirty="0">
              <a:solidFill>
                <a:prstClr val="white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r>
              <a:rPr lang="pt-BR" dirty="0" smtClean="0">
                <a:solidFill>
                  <a:srgbClr val="93B7BB"/>
                </a:solidFill>
                <a:latin typeface="Dax" panose="00000400000000000000" pitchFamily="2" charset="0"/>
                <a:cs typeface="Arial" panose="020B0604020202020204" pitchFamily="34" charset="0"/>
              </a:rPr>
              <a:t>Janeiro a Dezembro de 2016</a:t>
            </a:r>
            <a:endParaRPr lang="pt-BR" dirty="0">
              <a:solidFill>
                <a:srgbClr val="93B7BB"/>
              </a:solidFill>
              <a:latin typeface="Dax" panose="00000400000000000000" pitchFamily="2" charset="0"/>
              <a:cs typeface="Arial" panose="020B0604020202020204" pitchFamily="34" charset="0"/>
            </a:endParaRPr>
          </a:p>
          <a:p>
            <a:pPr algn="ctr" defTabSz="342365"/>
            <a:endParaRPr lang="pt-BR" sz="1350" dirty="0">
              <a:solidFill>
                <a:prstClr val="white"/>
              </a:solidFill>
              <a:latin typeface="DaxCondensed-Bold"/>
            </a:endParaRPr>
          </a:p>
          <a:p>
            <a:pPr algn="ctr" defTabSz="342365"/>
            <a:r>
              <a:rPr lang="pt-BR" sz="1350" dirty="0">
                <a:solidFill>
                  <a:prstClr val="white"/>
                </a:solidFill>
                <a:latin typeface="DaxCondensed-Bold"/>
              </a:rPr>
              <a:t> </a:t>
            </a:r>
            <a:endParaRPr lang="pt-BR" sz="825" dirty="0">
              <a:solidFill>
                <a:srgbClr val="006A7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2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4801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40623" y="1323350"/>
            <a:ext cx="75342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58,1%; 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a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 11,6 %</a:t>
            </a:r>
            <a:endParaRPr lang="pt-BR" sz="1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600"/>
              </a:lnSpc>
            </a:pPr>
            <a:endParaRPr lang="pt-B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Jan a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(R$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47,9 milhões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x previsto 2016 (R$ 48,1 milhões):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99,6%</a:t>
            </a:r>
            <a:endParaRPr lang="pt-BR" sz="1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40" y="1898224"/>
            <a:ext cx="3344788" cy="15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88" y="3470773"/>
            <a:ext cx="3126740" cy="11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4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918189" y="1340768"/>
            <a:ext cx="7128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 Dez./16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Dez./15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30,8%;  Jan a Dez./16 x 15: 9,1%</a:t>
            </a:r>
          </a:p>
          <a:p>
            <a:pPr algn="r">
              <a:lnSpc>
                <a:spcPts val="600"/>
              </a:lnSpc>
            </a:pPr>
            <a:endParaRPr lang="pt-B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Jan a Dez./16 (R$ 6,5 milhões) x previsto 2016 (R$ 6,9 milhões): 93,2%</a:t>
            </a:r>
            <a:endParaRPr lang="pt-BR" sz="1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94861" cy="1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62510"/>
            <a:ext cx="3394861" cy="12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62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9144000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87000" y="4161130"/>
            <a:ext cx="7344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 Dez./16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Dez./15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12,1 %;  Jan a Dez./16 x 15: 1,6%</a:t>
            </a:r>
          </a:p>
          <a:p>
            <a:pPr algn="r">
              <a:lnSpc>
                <a:spcPts val="600"/>
              </a:lnSpc>
            </a:pPr>
            <a:endParaRPr lang="pt-B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Jan a Dez./16 (R$ 66,9 milhões) x previsto 2016 (R$ 73,6 milhões): 90,9%</a:t>
            </a:r>
            <a:endParaRPr lang="pt-BR" sz="1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47" y="4714186"/>
            <a:ext cx="5107669" cy="116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51"/>
            <a:ext cx="9144000" cy="61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51164" y="703123"/>
            <a:ext cx="8458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43350" lvl="8" indent="-285750" algn="r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POR GRUPOS DE ATIVIDADES</a:t>
            </a:r>
            <a:endParaRPr lang="pt-BR" sz="2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6" y="5434799"/>
            <a:ext cx="9149009" cy="13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80512" cy="43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25262" y="1484784"/>
            <a:ext cx="8064896" cy="81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 Dez./16  x Dez./15: 45,1%;  Jan a Dez./ 16 </a:t>
            </a:r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 15,3%</a:t>
            </a:r>
            <a:endParaRPr lang="pt-BR" sz="12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 a  Dez./16 </a:t>
            </a:r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R$ 5,6 milhões) x </a:t>
            </a:r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 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 milhões): 161,3%      </a:t>
            </a:r>
            <a:endParaRPr lang="pt-BR" sz="12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r>
              <a:rPr lang="pt-B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  4,6 % </a:t>
            </a:r>
            <a:r>
              <a:rPr lang="pt-BR" sz="12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arrecadação de anuidades e RRT – </a:t>
            </a:r>
            <a:r>
              <a:rPr lang="pt-BR" sz="12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previsto  2,4%</a:t>
            </a:r>
            <a:endParaRPr lang="pt-BR" sz="12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" y="857256"/>
            <a:ext cx="78118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785"/>
            <a:ext cx="7452318" cy="25611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60" tIns="28679" rIns="57360" bIns="28679" rtlCol="0" anchor="ctr"/>
          <a:lstStyle/>
          <a:p>
            <a:pPr algn="ctr" defTabSz="342612"/>
            <a:endParaRPr lang="pt-BR" sz="135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196" y="2593262"/>
            <a:ext cx="7322123" cy="2008186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COMPARATIVO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PREVISTO X REALIZADO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Janeiro a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Dezembro/2016)</a:t>
            </a:r>
            <a:endParaRPr lang="pt-B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" y="858133"/>
            <a:ext cx="9144000" cy="59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2963"/>
            <a:ext cx="4499991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842963"/>
            <a:ext cx="4644009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30148" y="5157192"/>
            <a:ext cx="230367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PF 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 56%         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Municípios: 44%</a:t>
            </a:r>
            <a:endParaRPr lang="pt-BR" sz="13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198"/>
            <a:ext cx="4572000" cy="601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90588"/>
            <a:ext cx="4571999" cy="596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539142" y="5157191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PJ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 51%         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Municípios: 49%</a:t>
            </a:r>
            <a:endParaRPr lang="pt-BR" sz="13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4499992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836713"/>
            <a:ext cx="4644007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383868" y="5085184"/>
            <a:ext cx="23762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RRT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 26%         </a:t>
            </a:r>
          </a:p>
          <a:p>
            <a:pPr algn="ctr"/>
            <a:r>
              <a:rPr lang="pt-BR" sz="13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Municípios: 74%</a:t>
            </a:r>
            <a:endParaRPr lang="pt-BR" sz="13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260149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ESTRUTURA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513" y="2183137"/>
            <a:ext cx="9617273" cy="3543449"/>
          </a:xfrm>
          <a:prstGeom prst="rect">
            <a:avLst/>
          </a:prstGeom>
          <a:noFill/>
        </p:spPr>
        <p:txBody>
          <a:bodyPr wrap="square" lIns="57326" tIns="28660" rIns="57326" bIns="28660" rtlCol="0">
            <a:spAutoFit/>
          </a:bodyPr>
          <a:lstStyle/>
          <a:p>
            <a:pPr algn="just" defTabSz="342407">
              <a:lnSpc>
                <a:spcPct val="150000"/>
              </a:lnSpc>
              <a:tabLst>
                <a:tab pos="602456" algn="l"/>
                <a:tab pos="803672" algn="l"/>
              </a:tabLst>
            </a:pP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</a:t>
            </a: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arrecadação: 2013 </a:t>
            </a:r>
            <a:r>
              <a:rPr lang="pt-BR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2014 / 2015 / 2016</a:t>
            </a:r>
            <a:endParaRPr lang="pt-BR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2407">
              <a:lnSpc>
                <a:spcPct val="150000"/>
              </a:lnSpc>
              <a:tabLst>
                <a:tab pos="606822" algn="l"/>
              </a:tabLst>
            </a:pP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algn="just" defTabSz="342407">
              <a:lnSpc>
                <a:spcPct val="150000"/>
              </a:lnSpc>
              <a:tabLst>
                <a:tab pos="606822" algn="l"/>
              </a:tabLst>
            </a:pP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pt-BR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Arrecadação </a:t>
            </a: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 a </a:t>
            </a:r>
            <a:r>
              <a:rPr lang="pt-BR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Dezembro/16 </a:t>
            </a: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Previsto x Realizado </a:t>
            </a:r>
          </a:p>
          <a:p>
            <a:pPr algn="just" defTabSz="342407">
              <a:lnSpc>
                <a:spcPct val="150000"/>
              </a:lnSpc>
              <a:tabLst>
                <a:tab pos="606822" algn="l"/>
              </a:tabLst>
            </a:pPr>
            <a:endParaRPr lang="pt-BR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610" lvl="2" algn="just" defTabSz="342407">
              <a:lnSpc>
                <a:spcPct val="150000"/>
              </a:lnSpc>
              <a:tabLst>
                <a:tab pos="606822" algn="l"/>
              </a:tabLst>
            </a:pPr>
            <a:r>
              <a:rPr lang="pt-BR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7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</a:t>
            </a:r>
            <a:r>
              <a:rPr lang="pt-BR" sz="17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Grupos de atividades– por </a:t>
            </a:r>
            <a:r>
              <a:rPr lang="pt-BR" sz="17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</a:p>
          <a:p>
            <a:pPr marL="684610" lvl="2" algn="just" defTabSz="342407">
              <a:lnSpc>
                <a:spcPct val="150000"/>
              </a:lnSpc>
              <a:tabLst>
                <a:tab pos="606822" algn="l"/>
              </a:tabLst>
            </a:pPr>
            <a:endParaRPr lang="pt-BR" sz="17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610" lvl="2" algn="just" defTabSz="342407">
              <a:lnSpc>
                <a:spcPct val="150000"/>
              </a:lnSpc>
              <a:tabLst>
                <a:tab pos="606822" algn="l"/>
              </a:tabLst>
            </a:pPr>
            <a:r>
              <a:rPr lang="pt-BR" sz="17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Detalhamento e Adimplência por CAU/UF</a:t>
            </a:r>
          </a:p>
          <a:p>
            <a:pPr marL="684610" lvl="2" algn="just" defTabSz="342407">
              <a:lnSpc>
                <a:spcPct val="150000"/>
              </a:lnSpc>
              <a:tabLst>
                <a:tab pos="606822" algn="l"/>
              </a:tabLst>
            </a:pPr>
            <a:endParaRPr lang="pt-BR" sz="16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610" lvl="2" algn="just" defTabSz="342407">
              <a:lnSpc>
                <a:spcPct val="150000"/>
              </a:lnSpc>
              <a:tabLst>
                <a:tab pos="606822" algn="l"/>
              </a:tabLst>
            </a:pPr>
            <a:endParaRPr lang="pt-BR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41106" y="2243902"/>
            <a:ext cx="575965" cy="381917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6" tIns="28660" rIns="57326" bIns="28660" rtlCol="0" anchor="ctr"/>
          <a:lstStyle/>
          <a:p>
            <a:pPr algn="ctr" defTabSz="342407"/>
            <a:r>
              <a:rPr lang="pt-BR" sz="1350" b="1" dirty="0" smtClean="0">
                <a:solidFill>
                  <a:prstClr val="white"/>
                </a:solidFill>
              </a:rPr>
              <a:t>1</a:t>
            </a:r>
            <a:endParaRPr lang="pt-BR" sz="1350" b="1" dirty="0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41106" y="3021171"/>
            <a:ext cx="575965" cy="381917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6" tIns="28660" rIns="57326" bIns="28660" rtlCol="0" anchor="ctr"/>
          <a:lstStyle/>
          <a:p>
            <a:pPr algn="ctr" defTabSz="342407"/>
            <a:r>
              <a:rPr lang="pt-BR" sz="135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241104" y="3773139"/>
            <a:ext cx="575965" cy="381917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6" tIns="28660" rIns="57326" bIns="28660" rtlCol="0" anchor="ctr"/>
          <a:lstStyle/>
          <a:p>
            <a:pPr algn="ctr" defTabSz="342407"/>
            <a:r>
              <a:rPr lang="pt-BR" sz="1350" b="1" dirty="0" smtClean="0">
                <a:solidFill>
                  <a:prstClr val="white"/>
                </a:solidFill>
              </a:rPr>
              <a:t>3</a:t>
            </a:r>
            <a:endParaRPr lang="pt-BR" sz="1350" b="1" dirty="0">
              <a:solidFill>
                <a:prstClr val="white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41105" y="4557314"/>
            <a:ext cx="575965" cy="381917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6" tIns="28660" rIns="57326" bIns="28660" rtlCol="0" anchor="ctr"/>
          <a:lstStyle/>
          <a:p>
            <a:pPr algn="ctr" defTabSz="342407"/>
            <a:r>
              <a:rPr lang="pt-BR" sz="1350" b="1" dirty="0" smtClean="0">
                <a:solidFill>
                  <a:prstClr val="white"/>
                </a:solidFill>
              </a:rPr>
              <a:t>4</a:t>
            </a:r>
            <a:endParaRPr lang="pt-BR" sz="135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1" y="1052736"/>
            <a:ext cx="915279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" y="857256"/>
            <a:ext cx="78118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798" y="2276872"/>
            <a:ext cx="7452318" cy="25611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60" tIns="28679" rIns="57360" bIns="28679" rtlCol="0" anchor="ctr"/>
          <a:lstStyle/>
          <a:p>
            <a:pPr algn="ctr" defTabSz="342612"/>
            <a:endParaRPr lang="pt-BR" sz="135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196" y="2593262"/>
            <a:ext cx="7322123" cy="2008186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RRT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UF e                                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Atividades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Janeiro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Dezembro/2016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05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79461" y="687416"/>
            <a:ext cx="8564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POR UF E GRUPOS DE ATIVIDADES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749"/>
            <a:ext cx="9144000" cy="58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77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35896" y="837644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E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3999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58170" y="69740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ENSINO E PESQUISA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01336"/>
            <a:ext cx="4521299" cy="58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92862" y="692696"/>
            <a:ext cx="8564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EXECUÇÃO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9460" y="640489"/>
            <a:ext cx="8564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8" cy="493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6120" y="692696"/>
            <a:ext cx="847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PROJETOS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4" y="1124744"/>
            <a:ext cx="914945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45091" y="695174"/>
            <a:ext cx="856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PROJETOS 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9" y="1124744"/>
            <a:ext cx="91625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56977" y="777741"/>
            <a:ext cx="8564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ENGENHARIA DE SEGURANÇA DO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7072"/>
            <a:ext cx="9143999" cy="51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" y="857256"/>
            <a:ext cx="78118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" y="2691072"/>
            <a:ext cx="6128646" cy="16349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60" tIns="28679" rIns="57360" bIns="28679" rtlCol="0" anchor="ctr"/>
          <a:lstStyle/>
          <a:p>
            <a:pPr algn="ctr" defTabSz="342612"/>
            <a:endParaRPr lang="pt-BR" sz="135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27668" y="2909655"/>
            <a:ext cx="6271866" cy="1361855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1.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(Exercício: 2013 / 2014 /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 / 2016)</a:t>
            </a:r>
            <a:endParaRPr lang="pt-B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644561"/>
            <a:ext cx="883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ENGENHARIA DE SEGURANÇA DO TRABALHO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" y="1013893"/>
            <a:ext cx="9134427" cy="584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" y="621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468560" y="908720"/>
            <a:ext cx="969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sz="17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MEIO </a:t>
            </a:r>
            <a:r>
              <a:rPr lang="pt-BR" sz="175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E PLANEJAMENTO REGIONAL E URBANO</a:t>
            </a:r>
            <a:endParaRPr lang="pt-BR" sz="175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28750"/>
            <a:ext cx="91233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" y="380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-180528" y="836711"/>
            <a:ext cx="939653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sz="175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ATIVIDADE MEIO AMBIENTE E PLANEJAMENTO REGIONAL E URBANO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1198348"/>
            <a:ext cx="5857454" cy="56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" y="857256"/>
            <a:ext cx="781188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316785"/>
            <a:ext cx="7452318" cy="25611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60" tIns="28679" rIns="57360" bIns="28679" rtlCol="0" anchor="ctr"/>
          <a:lstStyle/>
          <a:p>
            <a:pPr algn="ctr" defTabSz="342612"/>
            <a:endParaRPr lang="pt-BR" sz="135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0196" y="2593262"/>
            <a:ext cx="7322123" cy="2008186"/>
          </a:xfrm>
          <a:prstGeom prst="rect">
            <a:avLst/>
          </a:prstGeom>
        </p:spPr>
        <p:txBody>
          <a:bodyPr wrap="square" lIns="68522" tIns="34262" rIns="68522" bIns="342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DETALHAMENTO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ADIMPLÊNCIA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CAU/UF                              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Janeiro a </a:t>
            </a:r>
            <a:r>
              <a:rPr lang="pt-B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Dezembro 2016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612576" y="692696"/>
            <a:ext cx="9171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ARRECADAÇÃO TOTAL - PREVISTO X </a:t>
            </a:r>
            <a:r>
              <a:rPr lang="pt-BR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EXECUTADO (em R$ 1,00)</a:t>
            </a:r>
            <a:endParaRPr lang="pt-BR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19627"/>
            <a:ext cx="8101558" cy="58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324544" y="622348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DE ARRECADAÇÃO (em R$)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512"/>
            <a:ext cx="9140584" cy="591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4727" y="675177"/>
            <a:ext cx="882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 x REALIZADO-PESSOA FÍSICA – Quantidade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508"/>
            <a:ext cx="9115200" cy="58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89867" y="626822"/>
            <a:ext cx="9355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ADIMPLÊNCIA (Ranking) -PESSOA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FÍSICA- Quantidade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7" y="-217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10625" y="694430"/>
            <a:ext cx="7251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 X REALIZADO- PESSOA JURÍDICA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3761"/>
            <a:ext cx="9137643" cy="577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8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67544" y="604905"/>
            <a:ext cx="8676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ADIMPLÊNCIA(Ranking)– 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JURÍDICA- Quantidade 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24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4237"/>
            <a:ext cx="9143999" cy="588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065274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OBSERVAÇÕES 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756" y="1700808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1314"/>
                </a:solidFill>
              </a:rPr>
              <a:t> 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2016, a data de corte do vencimento do pagamento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anuidade à vista, com desconto de 10%, 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prorrogado do dia 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30/01 para o dia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15/02.</a:t>
            </a: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parcelamento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anuidade, em 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vezes, 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começou no dia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15/02 e a última parcela foi no dia 31/05.</a:t>
            </a:r>
          </a:p>
          <a:p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83768" y="611396"/>
            <a:ext cx="6684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 X REALIZADO – RRT- Quantidade e Valor 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accent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871296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78296" y="698793"/>
            <a:ext cx="81748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ARRECADAÇÃO – </a:t>
            </a:r>
            <a:r>
              <a:rPr lang="pt-BR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 PF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Quantidade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" y="1006064"/>
            <a:ext cx="9134889" cy="58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82106" y="653052"/>
            <a:ext cx="81768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ARRECADAÇÃO – </a:t>
            </a:r>
            <a:r>
              <a:rPr lang="pt-BR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 </a:t>
            </a:r>
            <a:r>
              <a:rPr lang="pt-BR" b="1" u="sng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</a:t>
            </a:r>
            <a:r>
              <a:rPr lang="pt-B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Quantidade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accent6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1"/>
            <a:ext cx="9108505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1292396" y="620688"/>
            <a:ext cx="1047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 algn="r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ARRECADAÇÃO TAXAS E MULTAS- Valor  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pt-B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0640"/>
            <a:ext cx="6408712" cy="58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065274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OBSERVAÇÕES 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756" y="1700808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Profissionais Ativos -  Opção 12 ( </a:t>
            </a:r>
            <a:r>
              <a:rPr lang="pt-BR" sz="2400" dirty="0" err="1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Siccau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Ativas – Informações enviadas pela equipe do IGEO- CSC</a:t>
            </a:r>
          </a:p>
          <a:p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Quantidades de Isentos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Informações enviadas pela equipe do IGEO-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</a:t>
            </a:r>
          </a:p>
          <a:p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Pagantes: Opções 14 e 15 do </a:t>
            </a:r>
            <a:r>
              <a:rPr lang="pt-BR" sz="2400" dirty="0" err="1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Siccau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(são todos que pagaram pelo menos uma parcela da anuidade. Representa a soma de todos eles com os “Outros – Quites”).</a:t>
            </a:r>
          </a:p>
        </p:txBody>
      </p:sp>
    </p:spTree>
    <p:extLst>
      <p:ext uri="{BB962C8B-B14F-4D97-AF65-F5344CB8AC3E}">
        <p14:creationId xmlns:p14="http://schemas.microsoft.com/office/powerpoint/2010/main" val="35305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065274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FONTES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628800"/>
            <a:ext cx="91243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Arrecadação: </a:t>
            </a:r>
            <a:r>
              <a:rPr lang="pt-BR" sz="2400" dirty="0" err="1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Siccau</a:t>
            </a:r>
            <a:r>
              <a:rPr lang="pt-BR" sz="24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relatórios enviados pela área financeira no dia </a:t>
            </a: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09/01/2017</a:t>
            </a:r>
          </a:p>
          <a:p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Execução: Relatórios retirados no SICCAU                         (04/01/2017)  e IGEO (04/01/17).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23297" y="855797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LEGENDAS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6996" y="1247332"/>
            <a:ext cx="919099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(Valores) : Relatório extraído do Siccau (Módulo Financeiro – Relatórios- Com Filtro- Data de Movimento- Seleciona o Convênio- Não precisa filtrar o exercício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Potencial Pagantes = Quantidade de Profissionais ativos – Qtd. de Isentos PF (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enviadas pela Equipe do IGEO – CSC ).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Pagantes PF: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enviadas pela Equipe do IGEO –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Pagantes PJ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Informações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enviadas pela Equipe do IGEO –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34314" y="876807"/>
            <a:ext cx="4572000" cy="376933"/>
          </a:xfrm>
          <a:prstGeom prst="rect">
            <a:avLst/>
          </a:prstGeom>
          <a:solidFill>
            <a:schemeClr val="accent4"/>
          </a:solidFill>
          <a:extLst/>
        </p:spPr>
        <p:txBody>
          <a:bodyPr wrap="square" lIns="68481" tIns="34244" rIns="68481" bIns="34244" rtlCol="0">
            <a:spAutoFit/>
          </a:bodyPr>
          <a:lstStyle/>
          <a:p>
            <a:pPr algn="ctr" defTabSz="342407"/>
            <a:r>
              <a:rPr lang="pt-BR" sz="2000" b="1" dirty="0" smtClean="0">
                <a:solidFill>
                  <a:prstClr val="white"/>
                </a:solidFill>
              </a:rPr>
              <a:t>LEGENDAS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6361" y="1311895"/>
            <a:ext cx="91680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Quantidades de RRT PF e PJ: Informações extraídas do Siccau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(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Administrativo- Relatórios Gerenciais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Opção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– Sem vínculo PJ e Com vínculo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PJ).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RRT por Grupo de Atividade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enviadas pela Equipe do IGEO –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CSC.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Adimplência PF = Quantidade de Pagantes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quantidade de Potencial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Pagantes.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Adimplência PJ =Quantidade de Pagantes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200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quantidade de Empresas </a:t>
            </a:r>
            <a:r>
              <a:rPr lang="pt-BR" sz="2200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Ativas.  </a:t>
            </a:r>
            <a:endParaRPr lang="pt-BR" sz="2200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arbara.oliveira\Desktop\Logos CAU\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331640" y="1892732"/>
            <a:ext cx="7632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 Dez./16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Dez./15 </a:t>
            </a:r>
            <a:r>
              <a:rPr lang="pt-BR" sz="1400" b="1" dirty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21,6%;  Jan a Dez./16 x 15: 6,1%</a:t>
            </a:r>
          </a:p>
          <a:p>
            <a:pPr algn="r">
              <a:lnSpc>
                <a:spcPts val="600"/>
              </a:lnSpc>
            </a:pPr>
            <a:endParaRPr lang="pt-BR" sz="1400" b="1" dirty="0" smtClean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b="1" dirty="0" smtClean="0">
                <a:solidFill>
                  <a:srgbClr val="001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Jan a Dez./16 (R$ 126,8 milhões) x previsto 2016 (R$132 milhões): 96 %</a:t>
            </a:r>
            <a:endParaRPr lang="pt-BR" sz="1400" b="1" dirty="0">
              <a:solidFill>
                <a:srgbClr val="0013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CAU">
      <a:majorFont>
        <a:latin typeface="Dax"/>
        <a:ea typeface=""/>
        <a:cs typeface=""/>
      </a:majorFont>
      <a:minorFont>
        <a:latin typeface="DaxCondense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33226</TotalTime>
  <Words>835</Words>
  <Application>Microsoft Office PowerPoint</Application>
  <PresentationFormat>Apresentação na tela (4:3)</PresentationFormat>
  <Paragraphs>133</Paragraphs>
  <Slides>43</Slides>
  <Notes>6</Notes>
  <HiddenSlides>2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43</vt:i4>
      </vt:variant>
    </vt:vector>
  </HeadingPairs>
  <TitlesOfParts>
    <vt:vector size="55" baseType="lpstr">
      <vt:lpstr>Calibri</vt:lpstr>
      <vt:lpstr>Dax</vt:lpstr>
      <vt:lpstr>DaxCondensed-Bold</vt:lpstr>
      <vt:lpstr>Times New Roman</vt:lpstr>
      <vt:lpstr>DaxCondensed</vt:lpstr>
      <vt:lpstr>Century Gothic</vt:lpstr>
      <vt:lpstr>Arial</vt:lpstr>
      <vt:lpstr>Wingdings</vt:lpstr>
      <vt:lpstr>Tema do Office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 das Assessorias de Comunicação do CAU</dc:title>
  <dc:creator>Barbara Elizabeth Guedes Oliveira</dc:creator>
  <cp:lastModifiedBy>Emerson Fraga</cp:lastModifiedBy>
  <cp:revision>517</cp:revision>
  <cp:lastPrinted>2017-03-20T18:25:21Z</cp:lastPrinted>
  <dcterms:created xsi:type="dcterms:W3CDTF">2015-03-17T12:05:49Z</dcterms:created>
  <dcterms:modified xsi:type="dcterms:W3CDTF">2023-01-24T16:47:37Z</dcterms:modified>
</cp:coreProperties>
</file>