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95" r:id="rId3"/>
    <p:sldId id="292" r:id="rId4"/>
    <p:sldId id="277" r:id="rId5"/>
    <p:sldId id="274" r:id="rId6"/>
    <p:sldId id="258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96" r:id="rId17"/>
    <p:sldId id="300" r:id="rId18"/>
    <p:sldId id="291" r:id="rId19"/>
    <p:sldId id="303" r:id="rId20"/>
    <p:sldId id="298" r:id="rId21"/>
    <p:sldId id="304" r:id="rId22"/>
    <p:sldId id="301" r:id="rId23"/>
    <p:sldId id="302" r:id="rId24"/>
    <p:sldId id="306" r:id="rId25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7F7F7F"/>
    <a:srgbClr val="6B4256"/>
    <a:srgbClr val="BFAE48"/>
    <a:srgbClr val="006871"/>
    <a:srgbClr val="FC766A"/>
    <a:srgbClr val="7FB2B7"/>
    <a:srgbClr val="5C9EA4"/>
    <a:srgbClr val="17757D"/>
    <a:srgbClr val="2E83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7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6B425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845-4342-B80E-0AA4CB329DF3}"/>
              </c:ext>
            </c:extLst>
          </c:dPt>
          <c:dPt>
            <c:idx val="1"/>
            <c:bubble3D val="0"/>
            <c:spPr>
              <a:solidFill>
                <a:srgbClr val="BFAE4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845-4342-B80E-0AA4CB329DF3}"/>
              </c:ext>
            </c:extLst>
          </c:dPt>
          <c:dPt>
            <c:idx val="2"/>
            <c:bubble3D val="0"/>
            <c:spPr>
              <a:solidFill>
                <a:srgbClr val="083D77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845-4342-B80E-0AA4CB329DF3}"/>
              </c:ext>
            </c:extLst>
          </c:dPt>
          <c:dPt>
            <c:idx val="3"/>
            <c:bubble3D val="0"/>
            <c:spPr>
              <a:solidFill>
                <a:srgbClr val="B8336A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845-4342-B80E-0AA4CB329DF3}"/>
              </c:ext>
            </c:extLst>
          </c:dPt>
          <c:dPt>
            <c:idx val="4"/>
            <c:bubble3D val="0"/>
            <c:spPr>
              <a:solidFill>
                <a:srgbClr val="CB904D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845-4342-B80E-0AA4CB329DF3}"/>
              </c:ext>
            </c:extLst>
          </c:dPt>
          <c:dPt>
            <c:idx val="5"/>
            <c:bubble3D val="0"/>
            <c:spPr>
              <a:solidFill>
                <a:srgbClr val="6FD0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845-4342-B80E-0AA4CB329DF3}"/>
              </c:ext>
            </c:extLst>
          </c:dPt>
          <c:dPt>
            <c:idx val="6"/>
            <c:bubble3D val="0"/>
            <c:spPr>
              <a:solidFill>
                <a:srgbClr val="51A3A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845-4342-B80E-0AA4CB329DF3}"/>
              </c:ext>
            </c:extLst>
          </c:dPt>
          <c:dLbls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45-4342-B80E-0AA4CB329DF3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45-4342-B80E-0AA4CB329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514</c:v>
                </c:pt>
                <c:pt idx="1">
                  <c:v>203</c:v>
                </c:pt>
                <c:pt idx="2">
                  <c:v>191</c:v>
                </c:pt>
                <c:pt idx="3">
                  <c:v>141</c:v>
                </c:pt>
                <c:pt idx="4">
                  <c:v>56</c:v>
                </c:pt>
                <c:pt idx="5">
                  <c:v>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A845-4342-B80E-0AA4CB329D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Informação</c:v>
                </c:pt>
              </c:strCache>
            </c:strRef>
          </c:tx>
          <c:spPr>
            <a:ln w="22225" cap="rnd">
              <a:solidFill>
                <a:srgbClr val="BFAE48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20712141911379039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A77-4BD9-9117-B421266DA47D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A77-4BD9-9117-B421266DA4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22</c:v>
                </c:pt>
                <c:pt idx="1">
                  <c:v>22</c:v>
                </c:pt>
                <c:pt idx="2">
                  <c:v>25</c:v>
                </c:pt>
                <c:pt idx="3">
                  <c:v>18</c:v>
                </c:pt>
                <c:pt idx="4">
                  <c:v>20</c:v>
                </c:pt>
                <c:pt idx="5">
                  <c:v>16</c:v>
                </c:pt>
                <c:pt idx="6">
                  <c:v>8</c:v>
                </c:pt>
                <c:pt idx="7">
                  <c:v>11</c:v>
                </c:pt>
                <c:pt idx="8">
                  <c:v>16</c:v>
                </c:pt>
                <c:pt idx="9">
                  <c:v>13</c:v>
                </c:pt>
                <c:pt idx="10">
                  <c:v>5</c:v>
                </c:pt>
                <c:pt idx="11">
                  <c:v>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A77-4BD9-9117-B421266DA47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438128"/>
        <c:axId val="305555648"/>
      </c:lineChart>
      <c:catAx>
        <c:axId val="305438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555648"/>
        <c:crosses val="autoZero"/>
        <c:auto val="1"/>
        <c:lblAlgn val="ctr"/>
        <c:lblOffset val="100"/>
        <c:noMultiLvlLbl val="0"/>
      </c:catAx>
      <c:valAx>
        <c:axId val="305555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438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Solicitação]</c:v>
                </c:pt>
              </c:strCache>
            </c:strRef>
          </c:tx>
          <c:spPr>
            <a:ln w="22225" cap="rnd">
              <a:solidFill>
                <a:srgbClr val="083D77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3D3-42C5-A3CC-EA22169B9834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3D3-42C5-A3CC-EA22169B98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15</c:v>
                </c:pt>
                <c:pt idx="1">
                  <c:v>10</c:v>
                </c:pt>
                <c:pt idx="2">
                  <c:v>15</c:v>
                </c:pt>
                <c:pt idx="3">
                  <c:v>13</c:v>
                </c:pt>
                <c:pt idx="4">
                  <c:v>8</c:v>
                </c:pt>
                <c:pt idx="5">
                  <c:v>14</c:v>
                </c:pt>
                <c:pt idx="6">
                  <c:v>14</c:v>
                </c:pt>
                <c:pt idx="7">
                  <c:v>15</c:v>
                </c:pt>
                <c:pt idx="8">
                  <c:v>13</c:v>
                </c:pt>
                <c:pt idx="9">
                  <c:v>17</c:v>
                </c:pt>
                <c:pt idx="10">
                  <c:v>17</c:v>
                </c:pt>
                <c:pt idx="11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D3-42C5-A3CC-EA22169B9834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556432"/>
        <c:axId val="305556824"/>
      </c:lineChart>
      <c:catAx>
        <c:axId val="3055564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556824"/>
        <c:crosses val="autoZero"/>
        <c:auto val="1"/>
        <c:lblAlgn val="ctr"/>
        <c:lblOffset val="100"/>
        <c:noMultiLvlLbl val="0"/>
      </c:catAx>
      <c:valAx>
        <c:axId val="3055568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556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Denúncia</c:v>
                </c:pt>
              </c:strCache>
            </c:strRef>
          </c:tx>
          <c:spPr>
            <a:ln w="22225" cap="rnd">
              <a:solidFill>
                <a:srgbClr val="B8336A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1382427600759274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9FE-49AA-9E79-D13037FB30C8}"/>
                </c:ext>
              </c:extLst>
            </c:dLbl>
            <c:dLbl>
              <c:idx val="8"/>
              <c:layout>
                <c:manualLayout>
                  <c:x val="-1.6539517539939052E-2"/>
                  <c:y val="-0.160538525007777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9FE-49AA-9E79-D13037FB30C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15</c:v>
                </c:pt>
                <c:pt idx="1">
                  <c:v>13</c:v>
                </c:pt>
                <c:pt idx="2">
                  <c:v>19</c:v>
                </c:pt>
                <c:pt idx="3">
                  <c:v>7</c:v>
                </c:pt>
                <c:pt idx="4">
                  <c:v>11</c:v>
                </c:pt>
                <c:pt idx="5">
                  <c:v>11</c:v>
                </c:pt>
                <c:pt idx="6">
                  <c:v>7</c:v>
                </c:pt>
                <c:pt idx="7">
                  <c:v>10</c:v>
                </c:pt>
                <c:pt idx="8">
                  <c:v>10</c:v>
                </c:pt>
                <c:pt idx="9">
                  <c:v>13</c:v>
                </c:pt>
                <c:pt idx="10">
                  <c:v>15</c:v>
                </c:pt>
                <c:pt idx="11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9FE-49AA-9E79-D13037FB30C8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557608"/>
        <c:axId val="305558000"/>
      </c:lineChart>
      <c:catAx>
        <c:axId val="3055576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558000"/>
        <c:crosses val="autoZero"/>
        <c:auto val="1"/>
        <c:lblAlgn val="ctr"/>
        <c:lblOffset val="100"/>
        <c:noMultiLvlLbl val="0"/>
      </c:catAx>
      <c:valAx>
        <c:axId val="3055580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557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030265494"/>
          <c:y val="4.1766047014231119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Sugestão</c:v>
                </c:pt>
              </c:strCache>
            </c:strRef>
          </c:tx>
          <c:spPr>
            <a:ln w="22225" cap="rnd">
              <a:solidFill>
                <a:srgbClr val="CB904D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39-49DA-8D3A-5AE8AC2F3AC9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39-49DA-8D3A-5AE8AC2F3AC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8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6</c:v>
                </c:pt>
                <c:pt idx="7">
                  <c:v>4</c:v>
                </c:pt>
                <c:pt idx="8">
                  <c:v>6</c:v>
                </c:pt>
                <c:pt idx="9">
                  <c:v>9</c:v>
                </c:pt>
                <c:pt idx="10">
                  <c:v>5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039-49DA-8D3A-5AE8AC2F3AC9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558784"/>
        <c:axId val="305559176"/>
      </c:lineChart>
      <c:catAx>
        <c:axId val="305558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559176"/>
        <c:crosses val="autoZero"/>
        <c:auto val="1"/>
        <c:lblAlgn val="ctr"/>
        <c:lblOffset val="100"/>
        <c:noMultiLvlLbl val="0"/>
      </c:catAx>
      <c:valAx>
        <c:axId val="30555917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55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Elogio</c:v>
                </c:pt>
              </c:strCache>
            </c:strRef>
          </c:tx>
          <c:spPr>
            <a:ln w="22225" cap="rnd">
              <a:solidFill>
                <a:srgbClr val="6FD08C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A2D-47A1-9CD1-1791036CC2A0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A2D-47A1-9CD1-1791036CC2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2D-47A1-9CD1-1791036CC2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6114088"/>
        <c:axId val="306114480"/>
      </c:lineChart>
      <c:catAx>
        <c:axId val="30611408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6114480"/>
        <c:crosses val="autoZero"/>
        <c:auto val="1"/>
        <c:lblAlgn val="ctr"/>
        <c:lblOffset val="100"/>
        <c:noMultiLvlLbl val="0"/>
      </c:catAx>
      <c:valAx>
        <c:axId val="3061144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6114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Diversos</c:v>
                </c:pt>
              </c:strCache>
            </c:strRef>
          </c:tx>
          <c:spPr>
            <a:ln w="22225" cap="rnd">
              <a:solidFill>
                <a:srgbClr val="51A3A3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62044506134E-2"/>
                  <c:y val="0.133609268786079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83-47E4-AD56-D6C61AC8AE6F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83-47E4-AD56-D6C61AC8A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8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16</c:v>
                </c:pt>
                <c:pt idx="1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B83-47E4-AD56-D6C61AC8AE6F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6115264"/>
        <c:axId val="306115656"/>
      </c:lineChart>
      <c:catAx>
        <c:axId val="3061152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6115656"/>
        <c:crosses val="autoZero"/>
        <c:auto val="1"/>
        <c:lblAlgn val="ctr"/>
        <c:lblOffset val="100"/>
        <c:noMultiLvlLbl val="0"/>
      </c:catAx>
      <c:valAx>
        <c:axId val="30611565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6115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06570206787736"/>
          <c:y val="6.7077336179893476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DCED-4CF5-8952-1E569542358C}"/>
              </c:ext>
            </c:extLst>
          </c:dPt>
          <c:dPt>
            <c:idx val="1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6FE-4008-87A4-B0BAD5564B88}"/>
              </c:ext>
            </c:extLst>
          </c:dPt>
          <c:dPt>
            <c:idx val="2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6FE-4008-87A4-B0BAD5564B88}"/>
              </c:ext>
            </c:extLst>
          </c:dPt>
          <c:dPt>
            <c:idx val="3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6FE-4008-87A4-B0BAD5564B88}"/>
              </c:ext>
            </c:extLst>
          </c:dPt>
          <c:dPt>
            <c:idx val="4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C-DCED-4CF5-8952-1E569542358C}"/>
              </c:ext>
            </c:extLst>
          </c:dPt>
          <c:dPt>
            <c:idx val="5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6FE-4008-87A4-B0BAD5564B88}"/>
              </c:ext>
            </c:extLst>
          </c:dPt>
          <c:dPt>
            <c:idx val="6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6FE-4008-87A4-B0BAD5564B88}"/>
              </c:ext>
            </c:extLst>
          </c:dPt>
          <c:dPt>
            <c:idx val="8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6FE-4008-87A4-B0BAD5564B88}"/>
              </c:ext>
            </c:extLst>
          </c:dPt>
          <c:dPt>
            <c:idx val="9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6FE-4008-87A4-B0BAD5564B88}"/>
              </c:ext>
            </c:extLst>
          </c:dPt>
          <c:dPt>
            <c:idx val="10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6FE-4008-87A4-B0BAD5564B88}"/>
              </c:ext>
            </c:extLst>
          </c:dPt>
          <c:dPt>
            <c:idx val="11"/>
            <c:invertIfNegative val="0"/>
            <c:bubble3D val="0"/>
            <c:spPr>
              <a:solidFill>
                <a:srgbClr val="51A3A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6FE-4008-87A4-B0BAD5564B88}"/>
              </c:ext>
            </c:extLst>
          </c:dPt>
          <c:dPt>
            <c:idx val="12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6FE-4008-87A4-B0BAD5564B88}"/>
              </c:ext>
            </c:extLst>
          </c:dPt>
          <c:dPt>
            <c:idx val="13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6FE-4008-87A4-B0BAD5564B88}"/>
              </c:ext>
            </c:extLst>
          </c:dPt>
          <c:dPt>
            <c:idx val="14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6FE-4008-87A4-B0BAD5564B88}"/>
              </c:ext>
            </c:extLst>
          </c:dPt>
          <c:dPt>
            <c:idx val="15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6FE-4008-87A4-B0BAD5564B88}"/>
              </c:ext>
            </c:extLst>
          </c:dPt>
          <c:dPt>
            <c:idx val="16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6FE-4008-87A4-B0BAD5564B88}"/>
              </c:ext>
            </c:extLst>
          </c:dPt>
          <c:dPt>
            <c:idx val="17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6FE-4008-87A4-B0BAD5564B88}"/>
              </c:ext>
            </c:extLst>
          </c:dPt>
          <c:dPt>
            <c:idx val="18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A-DCED-4CF5-8952-1E569542358C}"/>
              </c:ext>
            </c:extLst>
          </c:dPt>
          <c:dPt>
            <c:idx val="19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6FE-4008-87A4-B0BAD5564B88}"/>
              </c:ext>
            </c:extLst>
          </c:dPt>
          <c:dPt>
            <c:idx val="20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6FE-4008-87A4-B0BAD5564B88}"/>
              </c:ext>
            </c:extLst>
          </c:dPt>
          <c:dPt>
            <c:idx val="21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6FE-4008-87A4-B0BAD5564B88}"/>
              </c:ext>
            </c:extLst>
          </c:dPt>
          <c:dPt>
            <c:idx val="22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6FE-4008-87A4-B0BAD5564B88}"/>
              </c:ext>
            </c:extLst>
          </c:dPt>
          <c:dPt>
            <c:idx val="25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76FE-4008-87A4-B0BAD5564B88}"/>
              </c:ext>
            </c:extLst>
          </c:dPt>
          <c:dPt>
            <c:idx val="26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76FE-4008-87A4-B0BAD5564B8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7</c:v>
                </c:pt>
                <c:pt idx="1">
                  <c:v>8</c:v>
                </c:pt>
                <c:pt idx="2">
                  <c:v>319</c:v>
                </c:pt>
                <c:pt idx="3">
                  <c:v>78</c:v>
                </c:pt>
                <c:pt idx="4">
                  <c:v>0</c:v>
                </c:pt>
                <c:pt idx="5">
                  <c:v>8</c:v>
                </c:pt>
                <c:pt idx="6">
                  <c:v>101</c:v>
                </c:pt>
                <c:pt idx="7">
                  <c:v>10</c:v>
                </c:pt>
                <c:pt idx="8">
                  <c:v>105</c:v>
                </c:pt>
                <c:pt idx="9">
                  <c:v>2</c:v>
                </c:pt>
                <c:pt idx="10">
                  <c:v>22</c:v>
                </c:pt>
                <c:pt idx="11">
                  <c:v>64</c:v>
                </c:pt>
                <c:pt idx="12">
                  <c:v>6</c:v>
                </c:pt>
                <c:pt idx="13">
                  <c:v>13</c:v>
                </c:pt>
                <c:pt idx="14">
                  <c:v>137</c:v>
                </c:pt>
                <c:pt idx="15">
                  <c:v>8</c:v>
                </c:pt>
                <c:pt idx="16">
                  <c:v>22</c:v>
                </c:pt>
                <c:pt idx="17">
                  <c:v>8</c:v>
                </c:pt>
                <c:pt idx="18">
                  <c:v>22</c:v>
                </c:pt>
                <c:pt idx="19">
                  <c:v>19</c:v>
                </c:pt>
                <c:pt idx="20">
                  <c:v>80</c:v>
                </c:pt>
                <c:pt idx="21">
                  <c:v>16</c:v>
                </c:pt>
                <c:pt idx="22">
                  <c:v>34</c:v>
                </c:pt>
                <c:pt idx="23">
                  <c:v>5</c:v>
                </c:pt>
                <c:pt idx="24">
                  <c:v>1</c:v>
                </c:pt>
                <c:pt idx="25">
                  <c:v>11</c:v>
                </c:pt>
                <c:pt idx="26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76FE-4008-87A4-B0BAD5564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60030240"/>
        <c:axId val="160029848"/>
      </c:barChart>
      <c:valAx>
        <c:axId val="1600298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0030240"/>
        <c:crosses val="autoZero"/>
        <c:crossBetween val="between"/>
      </c:valAx>
      <c:catAx>
        <c:axId val="160030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60029848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457863762776729E-2"/>
          <c:y val="1.7368435201862938E-2"/>
          <c:w val="0.94123761216842516"/>
          <c:h val="0.80900969383356491"/>
        </c:manualLayout>
      </c:layout>
      <c:lineChart>
        <c:grouping val="standar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4181064747432547E-2"/>
                  <c:y val="-3.072695872078891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1-4CE8-BFD2-5880264AE104}"/>
                </c:ext>
              </c:extLst>
            </c:dLbl>
            <c:dLbl>
              <c:idx val="2"/>
              <c:layout>
                <c:manualLayout>
                  <c:x val="-4.7339585906295015E-2"/>
                  <c:y val="1.34096949459872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1-4CE8-BFD2-5880264AE104}"/>
                </c:ext>
              </c:extLst>
            </c:dLbl>
            <c:dLbl>
              <c:idx val="4"/>
              <c:layout>
                <c:manualLayout>
                  <c:x val="-2.4034169038828247E-2"/>
                  <c:y val="-5.72291228457246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21-4CE8-BFD2-5880264AE104}"/>
                </c:ext>
              </c:extLst>
            </c:dLbl>
            <c:dLbl>
              <c:idx val="6"/>
              <c:layout>
                <c:manualLayout>
                  <c:x val="5.9515478926682938E-4"/>
                  <c:y val="1.81189494654347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21-4CE8-BFD2-5880264AE1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Elogio</c:v>
                </c:pt>
                <c:pt idx="5">
                  <c:v>Sugestão</c:v>
                </c:pt>
                <c:pt idx="6">
                  <c:v>Diversos</c:v>
                </c:pt>
              </c:strCache>
            </c:strRef>
          </c:cat>
          <c:val>
            <c:numRef>
              <c:f>Planilha1!$B$2:$B$8</c:f>
              <c:numCache>
                <c:formatCode>General</c:formatCode>
                <c:ptCount val="7"/>
                <c:pt idx="0">
                  <c:v>475</c:v>
                </c:pt>
                <c:pt idx="1">
                  <c:v>755</c:v>
                </c:pt>
                <c:pt idx="2">
                  <c:v>106</c:v>
                </c:pt>
                <c:pt idx="3">
                  <c:v>315</c:v>
                </c:pt>
                <c:pt idx="4">
                  <c:v>18</c:v>
                </c:pt>
                <c:pt idx="5">
                  <c:v>92</c:v>
                </c:pt>
                <c:pt idx="6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B86-4481-BF60-848292ABA36D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2.8183445151109952E-2"/>
                  <c:y val="4.1665222062672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1-4CE8-BFD2-5880264AE104}"/>
                </c:ext>
              </c:extLst>
            </c:dLbl>
            <c:dLbl>
              <c:idx val="4"/>
              <c:layout>
                <c:manualLayout>
                  <c:x val="-4.729519709869582E-2"/>
                  <c:y val="1.1055067686263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1-4CE8-BFD2-5880264AE104}"/>
                </c:ext>
              </c:extLst>
            </c:dLbl>
            <c:dLbl>
              <c:idx val="5"/>
              <c:layout>
                <c:manualLayout>
                  <c:x val="-2.5402464807055752E-2"/>
                  <c:y val="-1.24912049109738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21-4CE8-BFD2-5880264AE1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Elogio</c:v>
                </c:pt>
                <c:pt idx="5">
                  <c:v>Sugestão</c:v>
                </c:pt>
                <c:pt idx="6">
                  <c:v>Diversos</c:v>
                </c:pt>
              </c:strCache>
            </c:strRef>
          </c:cat>
          <c:val>
            <c:numRef>
              <c:f>Planilha1!$C$2:$C$8</c:f>
              <c:numCache>
                <c:formatCode>General</c:formatCode>
                <c:ptCount val="7"/>
                <c:pt idx="0">
                  <c:v>390</c:v>
                </c:pt>
                <c:pt idx="1">
                  <c:v>299</c:v>
                </c:pt>
                <c:pt idx="2">
                  <c:v>132</c:v>
                </c:pt>
                <c:pt idx="3">
                  <c:v>259</c:v>
                </c:pt>
                <c:pt idx="4">
                  <c:v>8</c:v>
                </c:pt>
                <c:pt idx="5">
                  <c:v>58</c:v>
                </c:pt>
                <c:pt idx="6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B86-4481-BF60-848292ABA36D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4.4602994369840006E-2"/>
                  <c:y val="2.2828203984882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1-4CE8-BFD2-5880264AE104}"/>
                </c:ext>
              </c:extLst>
            </c:dLbl>
            <c:dLbl>
              <c:idx val="4"/>
              <c:layout>
                <c:manualLayout>
                  <c:x val="3.3762428731452993E-3"/>
                  <c:y val="1.10550676862633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1-4CE8-BFD2-5880264AE104}"/>
                </c:ext>
              </c:extLst>
            </c:dLbl>
            <c:dLbl>
              <c:idx val="5"/>
              <c:layout>
                <c:manualLayout>
                  <c:x val="-1.9929281734145734E-2"/>
                  <c:y val="2.51828312446057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1-4CE8-BFD2-5880264AE104}"/>
                </c:ext>
              </c:extLst>
            </c:dLbl>
            <c:dLbl>
              <c:idx val="6"/>
              <c:layout>
                <c:manualLayout>
                  <c:x val="-7.7314097896067485E-4"/>
                  <c:y val="-2.19097139498688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1-4CE8-BFD2-5880264AE1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</c:v>
                </c:pt>
                <c:pt idx="3">
                  <c:v>Denúncia</c:v>
                </c:pt>
                <c:pt idx="4">
                  <c:v>Elogio</c:v>
                </c:pt>
                <c:pt idx="5">
                  <c:v>Sugestão</c:v>
                </c:pt>
                <c:pt idx="6">
                  <c:v>Diversos</c:v>
                </c:pt>
              </c:strCache>
            </c:strRef>
          </c:cat>
          <c:val>
            <c:numRef>
              <c:f>Planilha1!$D$2:$D$8</c:f>
              <c:numCache>
                <c:formatCode>General</c:formatCode>
                <c:ptCount val="7"/>
                <c:pt idx="0">
                  <c:v>514</c:v>
                </c:pt>
                <c:pt idx="1">
                  <c:v>203</c:v>
                </c:pt>
                <c:pt idx="2">
                  <c:v>191</c:v>
                </c:pt>
                <c:pt idx="3">
                  <c:v>141</c:v>
                </c:pt>
                <c:pt idx="4">
                  <c:v>8</c:v>
                </c:pt>
                <c:pt idx="5">
                  <c:v>56</c:v>
                </c:pt>
                <c:pt idx="6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B86-4481-BF60-848292ABA36D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58641888"/>
        <c:axId val="136625216"/>
      </c:lineChart>
      <c:catAx>
        <c:axId val="15864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36625216"/>
        <c:crosses val="autoZero"/>
        <c:auto val="1"/>
        <c:lblAlgn val="ctr"/>
        <c:lblOffset val="100"/>
        <c:noMultiLvlLbl val="0"/>
      </c:catAx>
      <c:valAx>
        <c:axId val="136625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58641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726782148674774E-3"/>
          <c:y val="0.93647416494872215"/>
          <c:w val="0.30368581171021997"/>
          <c:h val="4.7368982142840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MUITO INSATISFEITO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C9EA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DB-4103-8987-362AE5899101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INSATISFEITO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45919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DB-4103-8987-362AE5899101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RAZOAVELMENTE SATISFEITO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2E838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DB-4103-8987-362AE5899101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SATISFEITO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17757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Planilha1!$E$2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5DB-4103-8987-362AE5899101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MUITO SATISFEITO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687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5DB-4103-8987-362AE589910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Planilha1!$A$2</c:f>
              <c:strCache>
                <c:ptCount val="1"/>
                <c:pt idx="0">
                  <c:v>SATISFAÇÃO</c:v>
                </c:pt>
              </c:strCache>
            </c:strRef>
          </c:cat>
          <c:val>
            <c:numRef>
              <c:f>Planilha1!$F$2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5DB-4103-8987-362AE589910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3352176"/>
        <c:axId val="303351784"/>
      </c:barChart>
      <c:catAx>
        <c:axId val="303352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3351784"/>
        <c:crosses val="autoZero"/>
        <c:auto val="1"/>
        <c:lblAlgn val="ctr"/>
        <c:lblOffset val="100"/>
        <c:noMultiLvlLbl val="0"/>
      </c:catAx>
      <c:valAx>
        <c:axId val="3033517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0335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922-4684-B4F1-67096A1A422F}"/>
              </c:ext>
            </c:extLst>
          </c:dPt>
          <c:dPt>
            <c:idx val="6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322-4475-8E07-050B455FE479}"/>
              </c:ext>
            </c:extLst>
          </c:dPt>
          <c:dPt>
            <c:idx val="10"/>
            <c:invertIfNegative val="0"/>
            <c:bubble3D val="0"/>
            <c:spPr>
              <a:solidFill>
                <a:srgbClr val="6B425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24B-4F93-A5BA-BF6004A896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Plan1!$A$2:$A$14</c:f>
              <c:strCache>
                <c:ptCount val="13"/>
                <c:pt idx="0">
                  <c:v>Reclamações Especificas</c:v>
                </c:pt>
                <c:pt idx="1">
                  <c:v>Assuntos Gerais</c:v>
                </c:pt>
                <c:pt idx="2">
                  <c:v>Dívida Ativa </c:v>
                </c:pt>
                <c:pt idx="3">
                  <c:v>Eleições</c:v>
                </c:pt>
                <c:pt idx="4">
                  <c:v>Atendimento</c:v>
                </c:pt>
                <c:pt idx="5">
                  <c:v>Fiscalização</c:v>
                </c:pt>
                <c:pt idx="6">
                  <c:v>Anuidade</c:v>
                </c:pt>
                <c:pt idx="7">
                  <c:v>Registro PJ</c:v>
                </c:pt>
                <c:pt idx="8">
                  <c:v>Registro PF</c:v>
                </c:pt>
                <c:pt idx="9">
                  <c:v>RRT</c:v>
                </c:pt>
                <c:pt idx="10">
                  <c:v>Suporte </c:v>
                </c:pt>
                <c:pt idx="11">
                  <c:v>Carteira</c:v>
                </c:pt>
                <c:pt idx="12">
                  <c:v>Ressarcimento </c:v>
                </c:pt>
              </c:strCache>
            </c:strRef>
          </c:cat>
          <c:val>
            <c:numRef>
              <c:f>Plan1!$B$2:$B$14</c:f>
              <c:numCache>
                <c:formatCode>General</c:formatCode>
                <c:ptCount val="13"/>
                <c:pt idx="0">
                  <c:v>4</c:v>
                </c:pt>
                <c:pt idx="1">
                  <c:v>34</c:v>
                </c:pt>
                <c:pt idx="2">
                  <c:v>3</c:v>
                </c:pt>
                <c:pt idx="3">
                  <c:v>8</c:v>
                </c:pt>
                <c:pt idx="4">
                  <c:v>37</c:v>
                </c:pt>
                <c:pt idx="5">
                  <c:v>7</c:v>
                </c:pt>
                <c:pt idx="6">
                  <c:v>40</c:v>
                </c:pt>
                <c:pt idx="7">
                  <c:v>1</c:v>
                </c:pt>
                <c:pt idx="8">
                  <c:v>25</c:v>
                </c:pt>
                <c:pt idx="9">
                  <c:v>73</c:v>
                </c:pt>
                <c:pt idx="10">
                  <c:v>273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22-4475-8E07-050B455FE4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3406088"/>
        <c:axId val="303405696"/>
      </c:barChart>
      <c:valAx>
        <c:axId val="303405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406088"/>
        <c:crosses val="autoZero"/>
        <c:crossBetween val="between"/>
      </c:valAx>
      <c:catAx>
        <c:axId val="3034060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340569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BFAE4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C8B-419C-BA08-6308181126CB}"/>
              </c:ext>
            </c:extLst>
          </c:dPt>
          <c:dPt>
            <c:idx val="4"/>
            <c:invertIfNegative val="0"/>
            <c:bubble3D val="0"/>
            <c:spPr>
              <a:solidFill>
                <a:srgbClr val="7F7F7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81A-48EC-9DF4-897307A8A1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Plan1!$A$2:$A$11</c:f>
              <c:strCache>
                <c:ptCount val="10"/>
                <c:pt idx="0">
                  <c:v>Assuntos Gerais</c:v>
                </c:pt>
                <c:pt idx="1">
                  <c:v>Fiscalização</c:v>
                </c:pt>
                <c:pt idx="2">
                  <c:v>Anuidade</c:v>
                </c:pt>
                <c:pt idx="3">
                  <c:v>Registro PJ</c:v>
                </c:pt>
                <c:pt idx="4">
                  <c:v>Registro PF</c:v>
                </c:pt>
                <c:pt idx="5">
                  <c:v>RRT</c:v>
                </c:pt>
                <c:pt idx="6">
                  <c:v>Eleições</c:v>
                </c:pt>
                <c:pt idx="7">
                  <c:v>Dívida Ativa</c:v>
                </c:pt>
                <c:pt idx="8">
                  <c:v>Certidões / CAT / RDA</c:v>
                </c:pt>
                <c:pt idx="9">
                  <c:v>Carteira Profissional</c:v>
                </c:pt>
              </c:strCache>
            </c:strRef>
          </c:cat>
          <c:val>
            <c:numRef>
              <c:f>Plan1!$B$2:$B$11</c:f>
              <c:numCache>
                <c:formatCode>General</c:formatCode>
                <c:ptCount val="10"/>
                <c:pt idx="0">
                  <c:v>112</c:v>
                </c:pt>
                <c:pt idx="1">
                  <c:v>8</c:v>
                </c:pt>
                <c:pt idx="2">
                  <c:v>13</c:v>
                </c:pt>
                <c:pt idx="3">
                  <c:v>3</c:v>
                </c:pt>
                <c:pt idx="4">
                  <c:v>28</c:v>
                </c:pt>
                <c:pt idx="5">
                  <c:v>20</c:v>
                </c:pt>
                <c:pt idx="6">
                  <c:v>3</c:v>
                </c:pt>
                <c:pt idx="7">
                  <c:v>1</c:v>
                </c:pt>
                <c:pt idx="8">
                  <c:v>3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50-45F8-9C5A-8BEEB265BC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3407656"/>
        <c:axId val="303407264"/>
      </c:barChart>
      <c:valAx>
        <c:axId val="3034072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407656"/>
        <c:crosses val="autoZero"/>
        <c:crossBetween val="between"/>
      </c:valAx>
      <c:catAx>
        <c:axId val="303407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340726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83D77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FCA-43C3-B136-B05A8B159CF3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FCA-43C3-B136-B05A8B159CF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Plan1!$A$2:$A$12</c:f>
              <c:strCache>
                <c:ptCount val="11"/>
                <c:pt idx="0">
                  <c:v>Assuntos Gerais</c:v>
                </c:pt>
                <c:pt idx="1">
                  <c:v>Fiscalização</c:v>
                </c:pt>
                <c:pt idx="2">
                  <c:v>Registro PJ</c:v>
                </c:pt>
                <c:pt idx="3">
                  <c:v>Registro PF</c:v>
                </c:pt>
                <c:pt idx="4">
                  <c:v>Ressarcimento </c:v>
                </c:pt>
                <c:pt idx="5">
                  <c:v>RRT</c:v>
                </c:pt>
                <c:pt idx="6">
                  <c:v>Eleições </c:v>
                </c:pt>
                <c:pt idx="7">
                  <c:v>Divida ativa</c:v>
                </c:pt>
                <c:pt idx="8">
                  <c:v>Certidões </c:v>
                </c:pt>
                <c:pt idx="9">
                  <c:v>Carteira</c:v>
                </c:pt>
                <c:pt idx="10">
                  <c:v>Anuidade </c:v>
                </c:pt>
              </c:strCache>
            </c:strRef>
          </c:cat>
          <c:val>
            <c:numRef>
              <c:f>Plan1!$B$2:$B$12</c:f>
              <c:numCache>
                <c:formatCode>General</c:formatCode>
                <c:ptCount val="11"/>
                <c:pt idx="0">
                  <c:v>88</c:v>
                </c:pt>
                <c:pt idx="1">
                  <c:v>8</c:v>
                </c:pt>
                <c:pt idx="2">
                  <c:v>4</c:v>
                </c:pt>
                <c:pt idx="3">
                  <c:v>18</c:v>
                </c:pt>
                <c:pt idx="4">
                  <c:v>3</c:v>
                </c:pt>
                <c:pt idx="5">
                  <c:v>17</c:v>
                </c:pt>
                <c:pt idx="6">
                  <c:v>1</c:v>
                </c:pt>
                <c:pt idx="7">
                  <c:v>6</c:v>
                </c:pt>
                <c:pt idx="8">
                  <c:v>8</c:v>
                </c:pt>
                <c:pt idx="9">
                  <c:v>5</c:v>
                </c:pt>
                <c:pt idx="10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CA-43C3-B136-B05A8B159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3349432"/>
        <c:axId val="303349040"/>
      </c:barChart>
      <c:valAx>
        <c:axId val="303349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3349432"/>
        <c:crosses val="autoZero"/>
        <c:crossBetween val="between"/>
      </c:valAx>
      <c:catAx>
        <c:axId val="303349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3349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ABF-4C3A-97BB-AD292F53B7C8}"/>
              </c:ext>
            </c:extLst>
          </c:dPt>
          <c:dPt>
            <c:idx val="2"/>
            <c:invertIfNegative val="0"/>
            <c:bubble3D val="0"/>
            <c:spPr>
              <a:solidFill>
                <a:srgbClr val="B8336A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ABF-4C3A-97BB-AD292F53B7C8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ABF-4C3A-97BB-AD292F53B7C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Geral</c:v>
                </c:pt>
                <c:pt idx="1">
                  <c:v>Contra Empresa</c:v>
                </c:pt>
                <c:pt idx="2">
                  <c:v>Contra Leigo</c:v>
                </c:pt>
                <c:pt idx="3">
                  <c:v>Contra Arquiteto</c:v>
                </c:pt>
                <c:pt idx="4">
                  <c:v>Contratante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3</c:v>
                </c:pt>
                <c:pt idx="1">
                  <c:v>41</c:v>
                </c:pt>
                <c:pt idx="2">
                  <c:v>47</c:v>
                </c:pt>
                <c:pt idx="3">
                  <c:v>48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BF-4C3A-97BB-AD292F53B7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4458432"/>
        <c:axId val="304458040"/>
      </c:barChart>
      <c:valAx>
        <c:axId val="304458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458432"/>
        <c:crosses val="autoZero"/>
        <c:crossBetween val="between"/>
      </c:valAx>
      <c:catAx>
        <c:axId val="304458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44580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B904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105-4B0B-A6D4-E12EE6D2E884}"/>
              </c:ext>
            </c:extLst>
          </c:dPt>
          <c:dPt>
            <c:idx val="1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105-4B0B-A6D4-E12EE6D2E884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105-4B0B-A6D4-E12EE6D2E88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Geral</c:v>
                </c:pt>
                <c:pt idx="1">
                  <c:v>RRT</c:v>
                </c:pt>
                <c:pt idx="2">
                  <c:v>CAU/UF</c:v>
                </c:pt>
                <c:pt idx="3">
                  <c:v>Anuidade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21</c:v>
                </c:pt>
                <c:pt idx="1">
                  <c:v>21</c:v>
                </c:pt>
                <c:pt idx="2">
                  <c:v>2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05-4B0B-A6D4-E12EE6D2E8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04460000"/>
        <c:axId val="304459608"/>
      </c:barChart>
      <c:valAx>
        <c:axId val="304459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04460000"/>
        <c:crosses val="autoZero"/>
        <c:crossBetween val="between"/>
      </c:valAx>
      <c:catAx>
        <c:axId val="304460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4459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04445113288092E-2"/>
          <c:y val="2.2800780902804813E-2"/>
          <c:w val="0.92041088575395402"/>
          <c:h val="0.6611162631189390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</c:v>
                </c:pt>
              </c:strCache>
            </c:strRef>
          </c:tx>
          <c:spPr>
            <a:solidFill>
              <a:srgbClr val="6B4256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28</c:v>
                </c:pt>
                <c:pt idx="1">
                  <c:v>18</c:v>
                </c:pt>
                <c:pt idx="2">
                  <c:v>26</c:v>
                </c:pt>
                <c:pt idx="3">
                  <c:v>10</c:v>
                </c:pt>
                <c:pt idx="4">
                  <c:v>10</c:v>
                </c:pt>
                <c:pt idx="5">
                  <c:v>19</c:v>
                </c:pt>
                <c:pt idx="6">
                  <c:v>49</c:v>
                </c:pt>
                <c:pt idx="7">
                  <c:v>11</c:v>
                </c:pt>
                <c:pt idx="8">
                  <c:v>168</c:v>
                </c:pt>
                <c:pt idx="9">
                  <c:v>55</c:v>
                </c:pt>
                <c:pt idx="10">
                  <c:v>60</c:v>
                </c:pt>
                <c:pt idx="1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4-4613-BC7E-9593F0DD44CD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Informação </c:v>
                </c:pt>
              </c:strCache>
            </c:strRef>
          </c:tx>
          <c:spPr>
            <a:solidFill>
              <a:srgbClr val="BFAE48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Plan1!$C$2:$C$13</c:f>
              <c:numCache>
                <c:formatCode>General</c:formatCode>
                <c:ptCount val="12"/>
                <c:pt idx="0">
                  <c:v>22</c:v>
                </c:pt>
                <c:pt idx="1">
                  <c:v>22</c:v>
                </c:pt>
                <c:pt idx="2">
                  <c:v>25</c:v>
                </c:pt>
                <c:pt idx="3">
                  <c:v>18</c:v>
                </c:pt>
                <c:pt idx="4">
                  <c:v>20</c:v>
                </c:pt>
                <c:pt idx="5">
                  <c:v>16</c:v>
                </c:pt>
                <c:pt idx="6">
                  <c:v>8</c:v>
                </c:pt>
                <c:pt idx="7">
                  <c:v>11</c:v>
                </c:pt>
                <c:pt idx="8">
                  <c:v>16</c:v>
                </c:pt>
                <c:pt idx="9">
                  <c:v>13</c:v>
                </c:pt>
                <c:pt idx="10">
                  <c:v>5</c:v>
                </c:pt>
                <c:pt idx="1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E4-4613-BC7E-9593F0DD44CD}"/>
            </c:ext>
          </c:extLst>
        </c:ser>
        <c:ser>
          <c:idx val="2"/>
          <c:order val="2"/>
          <c:tx>
            <c:strRef>
              <c:f>Plan1!$D$1</c:f>
              <c:strCache>
                <c:ptCount val="1"/>
                <c:pt idx="0">
                  <c:v>Solicitação </c:v>
                </c:pt>
              </c:strCache>
            </c:strRef>
          </c:tx>
          <c:spPr>
            <a:solidFill>
              <a:srgbClr val="083D77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Plan1!$D$2:$D$13</c:f>
              <c:numCache>
                <c:formatCode>General</c:formatCode>
                <c:ptCount val="12"/>
                <c:pt idx="0">
                  <c:v>15</c:v>
                </c:pt>
                <c:pt idx="1">
                  <c:v>10</c:v>
                </c:pt>
                <c:pt idx="2">
                  <c:v>15</c:v>
                </c:pt>
                <c:pt idx="3">
                  <c:v>13</c:v>
                </c:pt>
                <c:pt idx="4">
                  <c:v>8</c:v>
                </c:pt>
                <c:pt idx="5">
                  <c:v>14</c:v>
                </c:pt>
                <c:pt idx="6">
                  <c:v>14</c:v>
                </c:pt>
                <c:pt idx="7">
                  <c:v>15</c:v>
                </c:pt>
                <c:pt idx="8">
                  <c:v>13</c:v>
                </c:pt>
                <c:pt idx="9">
                  <c:v>17</c:v>
                </c:pt>
                <c:pt idx="10">
                  <c:v>17</c:v>
                </c:pt>
                <c:pt idx="1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E4-4613-BC7E-9593F0DD44CD}"/>
            </c:ext>
          </c:extLst>
        </c:ser>
        <c:ser>
          <c:idx val="3"/>
          <c:order val="3"/>
          <c:tx>
            <c:strRef>
              <c:f>Plan1!$E$1</c:f>
              <c:strCache>
                <c:ptCount val="1"/>
                <c:pt idx="0">
                  <c:v>Denúncia </c:v>
                </c:pt>
              </c:strCache>
            </c:strRef>
          </c:tx>
          <c:spPr>
            <a:solidFill>
              <a:srgbClr val="B8336A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Plan1!$E$2:$E$13</c:f>
              <c:numCache>
                <c:formatCode>General</c:formatCode>
                <c:ptCount val="12"/>
                <c:pt idx="0">
                  <c:v>15</c:v>
                </c:pt>
                <c:pt idx="1">
                  <c:v>13</c:v>
                </c:pt>
                <c:pt idx="2">
                  <c:v>19</c:v>
                </c:pt>
                <c:pt idx="3">
                  <c:v>7</c:v>
                </c:pt>
                <c:pt idx="4">
                  <c:v>11</c:v>
                </c:pt>
                <c:pt idx="5">
                  <c:v>11</c:v>
                </c:pt>
                <c:pt idx="6">
                  <c:v>7</c:v>
                </c:pt>
                <c:pt idx="7">
                  <c:v>10</c:v>
                </c:pt>
                <c:pt idx="8">
                  <c:v>10</c:v>
                </c:pt>
                <c:pt idx="9">
                  <c:v>13</c:v>
                </c:pt>
                <c:pt idx="10">
                  <c:v>15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E4-4613-BC7E-9593F0DD44CD}"/>
            </c:ext>
          </c:extLst>
        </c:ser>
        <c:ser>
          <c:idx val="4"/>
          <c:order val="4"/>
          <c:tx>
            <c:strRef>
              <c:f>Plan1!$F$1</c:f>
              <c:strCache>
                <c:ptCount val="1"/>
                <c:pt idx="0">
                  <c:v>Sugestão </c:v>
                </c:pt>
              </c:strCache>
            </c:strRef>
          </c:tx>
          <c:spPr>
            <a:solidFill>
              <a:srgbClr val="CB904D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Plan1!$F$2:$F$13</c:f>
              <c:numCache>
                <c:formatCode>General</c:formatCode>
                <c:ptCount val="12"/>
                <c:pt idx="0">
                  <c:v>8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  <c:pt idx="4">
                  <c:v>2</c:v>
                </c:pt>
                <c:pt idx="5">
                  <c:v>5</c:v>
                </c:pt>
                <c:pt idx="6">
                  <c:v>6</c:v>
                </c:pt>
                <c:pt idx="7">
                  <c:v>4</c:v>
                </c:pt>
                <c:pt idx="8">
                  <c:v>6</c:v>
                </c:pt>
                <c:pt idx="9">
                  <c:v>9</c:v>
                </c:pt>
                <c:pt idx="10">
                  <c:v>5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E4-4613-BC7E-9593F0DD44CD}"/>
            </c:ext>
          </c:extLst>
        </c:ser>
        <c:ser>
          <c:idx val="5"/>
          <c:order val="5"/>
          <c:tx>
            <c:strRef>
              <c:f>Plan1!$G$1</c:f>
              <c:strCache>
                <c:ptCount val="1"/>
                <c:pt idx="0">
                  <c:v>Elogios </c:v>
                </c:pt>
              </c:strCache>
            </c:strRef>
          </c:tx>
          <c:spPr>
            <a:solidFill>
              <a:srgbClr val="6FD08C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Plan1!$G$2:$G$13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8E4-4613-BC7E-9593F0DD44CD}"/>
            </c:ext>
          </c:extLst>
        </c:ser>
        <c:ser>
          <c:idx val="6"/>
          <c:order val="6"/>
          <c:tx>
            <c:strRef>
              <c:f>Plan1!$H$1</c:f>
              <c:strCache>
                <c:ptCount val="1"/>
                <c:pt idx="0">
                  <c:v>Diversos</c:v>
                </c:pt>
              </c:strCache>
            </c:strRef>
          </c:tx>
          <c:spPr>
            <a:solidFill>
              <a:srgbClr val="51A3A3"/>
            </a:solidFill>
            <a:ln>
              <a:noFill/>
            </a:ln>
            <a:effectLst/>
          </c:spPr>
          <c:invertIfNegative val="0"/>
          <c:cat>
            <c:strRef>
              <c:f>Plan1!$A$2:$A$13</c:f>
              <c:strCache>
                <c:ptCount val="12"/>
                <c:pt idx="0">
                  <c:v>Janeiro</c:v>
                </c:pt>
                <c:pt idx="1">
                  <c:v>Fevereiro</c:v>
                </c:pt>
                <c:pt idx="2">
                  <c:v>Março</c:v>
                </c:pt>
                <c:pt idx="3">
                  <c:v>Abril </c:v>
                </c:pt>
                <c:pt idx="4">
                  <c:v>Maio </c:v>
                </c:pt>
                <c:pt idx="5">
                  <c:v>Junho</c:v>
                </c:pt>
                <c:pt idx="6">
                  <c:v>Julho</c:v>
                </c:pt>
                <c:pt idx="7">
                  <c:v>Agosto 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</c:v>
                </c:pt>
              </c:strCache>
            </c:strRef>
          </c:cat>
          <c:val>
            <c:numRef>
              <c:f>Plan1!$H$2:$H$13</c:f>
              <c:numCache>
                <c:formatCode>General</c:formatCode>
                <c:ptCount val="12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16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8E4-4613-BC7E-9593F0DD4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04461176"/>
        <c:axId val="305434600"/>
      </c:barChart>
      <c:catAx>
        <c:axId val="304461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0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5434600"/>
        <c:crosses val="autoZero"/>
        <c:auto val="1"/>
        <c:lblAlgn val="ctr"/>
        <c:lblOffset val="100"/>
        <c:noMultiLvlLbl val="0"/>
      </c:catAx>
      <c:valAx>
        <c:axId val="305434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0446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32363402169E-2"/>
          <c:y val="0.94226545975967257"/>
          <c:w val="0.89999993527319566"/>
          <c:h val="5.77345402403273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85009087801459"/>
          <c:y val="4.1773415654338926E-3"/>
          <c:w val="0.83099419038328826"/>
          <c:h val="0.99582339529857689"/>
        </c:manualLayout>
      </c:layout>
      <c:lineChart>
        <c:grouping val="standar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Reclamação </c:v>
                </c:pt>
              </c:strCache>
            </c:strRef>
          </c:tx>
          <c:spPr>
            <a:ln w="22225" cap="rnd">
              <a:solidFill>
                <a:srgbClr val="6B4256"/>
              </a:solidFill>
              <a:round/>
            </a:ln>
            <a:effectLst/>
          </c:spPr>
          <c:marker>
            <c:symbol val="none"/>
          </c:marker>
          <c:dLbls>
            <c:dLbl>
              <c:idx val="7"/>
              <c:layout>
                <c:manualLayout>
                  <c:x val="-1.9165898323266119E-2"/>
                  <c:y val="-0.1717833455821021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DF3-4644-A1F1-5C18EBAA05A0}"/>
                </c:ext>
              </c:extLst>
            </c:dLbl>
            <c:dLbl>
              <c:idx val="8"/>
              <c:layout>
                <c:manualLayout>
                  <c:x val="-1.6539509136709624E-2"/>
                  <c:y val="-2.69292562216982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DF3-4644-A1F1-5C18EBAA05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0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Plan1!$A$2:$A$13</c:f>
              <c:strCache>
                <c:ptCount val="12"/>
                <c:pt idx="0">
                  <c:v>Janeiro </c:v>
                </c:pt>
                <c:pt idx="1">
                  <c:v>Fevereiro</c:v>
                </c:pt>
                <c:pt idx="2">
                  <c:v>Março </c:v>
                </c:pt>
                <c:pt idx="3">
                  <c:v>Abil </c:v>
                </c:pt>
                <c:pt idx="4">
                  <c:v>Maio</c:v>
                </c:pt>
                <c:pt idx="5">
                  <c:v>Junho </c:v>
                </c:pt>
                <c:pt idx="6">
                  <c:v>Julho </c:v>
                </c:pt>
                <c:pt idx="7">
                  <c:v>Agosto</c:v>
                </c:pt>
                <c:pt idx="8">
                  <c:v>Setembro </c:v>
                </c:pt>
                <c:pt idx="9">
                  <c:v>Outubro</c:v>
                </c:pt>
                <c:pt idx="10">
                  <c:v>Novembro </c:v>
                </c:pt>
                <c:pt idx="11">
                  <c:v>Dezembro </c:v>
                </c:pt>
              </c:strCache>
            </c:strRef>
          </c:cat>
          <c:val>
            <c:numRef>
              <c:f>Plan1!$B$2:$B$13</c:f>
              <c:numCache>
                <c:formatCode>General</c:formatCode>
                <c:ptCount val="12"/>
                <c:pt idx="0">
                  <c:v>28</c:v>
                </c:pt>
                <c:pt idx="1">
                  <c:v>18</c:v>
                </c:pt>
                <c:pt idx="2">
                  <c:v>26</c:v>
                </c:pt>
                <c:pt idx="3">
                  <c:v>10</c:v>
                </c:pt>
                <c:pt idx="4">
                  <c:v>10</c:v>
                </c:pt>
                <c:pt idx="5">
                  <c:v>19</c:v>
                </c:pt>
                <c:pt idx="6">
                  <c:v>49</c:v>
                </c:pt>
                <c:pt idx="7">
                  <c:v>11</c:v>
                </c:pt>
                <c:pt idx="8">
                  <c:v>168</c:v>
                </c:pt>
                <c:pt idx="9">
                  <c:v>55</c:v>
                </c:pt>
                <c:pt idx="10">
                  <c:v>60</c:v>
                </c:pt>
                <c:pt idx="11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DF3-4644-A1F1-5C18EBAA05A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05435776"/>
        <c:axId val="305436168"/>
      </c:lineChart>
      <c:catAx>
        <c:axId val="3054357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436168"/>
        <c:crosses val="autoZero"/>
        <c:auto val="1"/>
        <c:lblAlgn val="ctr"/>
        <c:lblOffset val="100"/>
        <c:noMultiLvlLbl val="0"/>
      </c:catAx>
      <c:valAx>
        <c:axId val="3054361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435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345126140421368"/>
          <c:y val="3.8772306081614229E-2"/>
          <c:w val="0.80604383775922051"/>
          <c:h val="0.961227133243167"/>
        </c:manualLayout>
      </c:layout>
      <c:lineChart>
        <c:grouping val="standard"/>
        <c:varyColors val="0"/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305436952"/>
        <c:axId val="305437344"/>
      </c:lineChart>
      <c:catAx>
        <c:axId val="3054369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05437344"/>
        <c:crosses val="autoZero"/>
        <c:auto val="1"/>
        <c:lblAlgn val="ctr"/>
        <c:lblOffset val="100"/>
        <c:noMultiLvlLbl val="0"/>
      </c:catAx>
      <c:valAx>
        <c:axId val="30543734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0543695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20/05/2021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chart" Target="../charts/chart14.xml"/><Relationship Id="rId3" Type="http://schemas.openxmlformats.org/officeDocument/2006/relationships/chart" Target="../charts/chart9.xml"/><Relationship Id="rId7" Type="http://schemas.openxmlformats.org/officeDocument/2006/relationships/chart" Target="../charts/chart11.xml"/><Relationship Id="rId12" Type="http://schemas.openxmlformats.org/officeDocument/2006/relationships/image" Target="../media/image10.png"/><Relationship Id="rId2" Type="http://schemas.openxmlformats.org/officeDocument/2006/relationships/chart" Target="../charts/chart8.xml"/><Relationship Id="rId16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chart" Target="../charts/chart13.xml"/><Relationship Id="rId5" Type="http://schemas.openxmlformats.org/officeDocument/2006/relationships/chart" Target="../charts/chart10.xml"/><Relationship Id="rId15" Type="http://schemas.openxmlformats.org/officeDocument/2006/relationships/chart" Target="../charts/chart15.xml"/><Relationship Id="rId10" Type="http://schemas.openxmlformats.org/officeDocument/2006/relationships/image" Target="../media/image12.png"/><Relationship Id="rId4" Type="http://schemas.openxmlformats.org/officeDocument/2006/relationships/image" Target="../media/image15.png"/><Relationship Id="rId9" Type="http://schemas.openxmlformats.org/officeDocument/2006/relationships/chart" Target="../charts/chart12.xml"/><Relationship Id="rId1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chart" Target="../charts/chart1.xml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ite and brown concrete buildi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5" t="185" r="28706" b="-185"/>
          <a:stretch/>
        </p:blipFill>
        <p:spPr bwMode="auto">
          <a:xfrm>
            <a:off x="0" y="1"/>
            <a:ext cx="2781300" cy="6840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tângulo 17">
            <a:extLst>
              <a:ext uri="{FF2B5EF4-FFF2-40B4-BE49-F238E27FC236}">
                <a16:creationId xmlns:a16="http://schemas.microsoft.com/office/drawing/2014/main" id="{2090F2CE-EBCF-41D2-95AD-8BA8633E7930}"/>
              </a:ext>
            </a:extLst>
          </p:cNvPr>
          <p:cNvSpPr/>
          <p:nvPr/>
        </p:nvSpPr>
        <p:spPr>
          <a:xfrm>
            <a:off x="2779278" y="0"/>
            <a:ext cx="8301472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6" name="CaixaDeTexto 5"/>
          <p:cNvSpPr txBox="1"/>
          <p:nvPr/>
        </p:nvSpPr>
        <p:spPr>
          <a:xfrm>
            <a:off x="2779275" y="2183717"/>
            <a:ext cx="83014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solidFill>
                  <a:srgbClr val="006871"/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2779289" y="1028889"/>
            <a:ext cx="8301452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60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33" y="5600589"/>
            <a:ext cx="2435963" cy="70788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2779298" y="4431769"/>
            <a:ext cx="8301452" cy="63675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5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relatório anual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377744E-7056-4BDF-B300-C394A098C66D}"/>
              </a:ext>
            </a:extLst>
          </p:cNvPr>
          <p:cNvSpPr txBox="1"/>
          <p:nvPr/>
        </p:nvSpPr>
        <p:spPr>
          <a:xfrm>
            <a:off x="0" y="6586621"/>
            <a:ext cx="27792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Photo by Pat </a:t>
            </a:r>
            <a:r>
              <a:rPr lang="en-US" sz="105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Whelen</a:t>
            </a:r>
            <a:r>
              <a:rPr lang="en-US" sz="1050" dirty="0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 on </a:t>
            </a:r>
            <a:r>
              <a:rPr lang="en-US" sz="1050" dirty="0" err="1">
                <a:solidFill>
                  <a:schemeClr val="bg1">
                    <a:lumMod val="85000"/>
                  </a:schemeClr>
                </a:solidFill>
                <a:latin typeface="Century Gothic" panose="020B0502020202020204" pitchFamily="34" charset="0"/>
              </a:rPr>
              <a:t>Unsplash</a:t>
            </a:r>
            <a:endParaRPr lang="pt-BR" sz="1050" dirty="0">
              <a:solidFill>
                <a:schemeClr val="bg1">
                  <a:lumMod val="8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41343" y="4304758"/>
            <a:ext cx="1400886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141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12,3%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553601" y="5932587"/>
            <a:ext cx="1877777" cy="932437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92163"/>
            <a:ext cx="4251958" cy="6840538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17,7%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contra exercício ilegal da profissão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22118641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3" y="2719785"/>
            <a:ext cx="3407910" cy="190063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Exercício ilegal 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da profissão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Imprudência / Imperícia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Descumprimento do salário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Obra sem acompanhamento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63%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FE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Os demandantes quando cadastram denúncias na Ouvidoria, na maioria dos casos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-6" y="0"/>
            <a:ext cx="2779295" cy="6840538"/>
          </a:xfrm>
          <a:prstGeom prst="rect">
            <a:avLst/>
          </a:prstGeom>
          <a:solidFill>
            <a:srgbClr val="6FD0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>
              <a:solidFill>
                <a:srgbClr val="6FD08C"/>
              </a:solidFill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0,7%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56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89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4,9%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59034" y="5922167"/>
            <a:ext cx="426929" cy="918371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51958" cy="6840538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75%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relacionadas a assuntos gerais e RRT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165564724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185221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Melhorias no RRT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Modificação da legislação</a:t>
            </a:r>
          </a:p>
          <a:p>
            <a:pPr algn="l"/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FE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 sugestões mais frequentes se referem à modificação na legislação de Anuidades e melhorias no RRT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1A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32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2,8%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Gráfico 27"/>
          <p:cNvGraphicFramePr/>
          <p:nvPr>
            <p:extLst>
              <p:ext uri="{D42A27DB-BD31-4B8C-83A1-F6EECF244321}">
                <p14:modId xmlns:p14="http://schemas.microsoft.com/office/powerpoint/2010/main" val="2158975090"/>
              </p:ext>
            </p:extLst>
          </p:nvPr>
        </p:nvGraphicFramePr>
        <p:xfrm>
          <a:off x="1677987" y="1379160"/>
          <a:ext cx="7724775" cy="5085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CF6257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2" name="Conector reto 11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upo 2"/>
          <p:cNvGrpSpPr/>
          <p:nvPr/>
        </p:nvGrpSpPr>
        <p:grpSpPr>
          <a:xfrm>
            <a:off x="2154727" y="5888556"/>
            <a:ext cx="6622072" cy="521258"/>
            <a:chOff x="2154727" y="5888556"/>
            <a:chExt cx="6622072" cy="521258"/>
          </a:xfrm>
        </p:grpSpPr>
        <p:pic>
          <p:nvPicPr>
            <p:cNvPr id="13" name="Imagem 12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836"/>
            <a:stretch/>
          </p:blipFill>
          <p:spPr>
            <a:xfrm>
              <a:off x="8446389" y="5913087"/>
              <a:ext cx="330410" cy="288000"/>
            </a:xfrm>
            <a:prstGeom prst="rect">
              <a:avLst/>
            </a:prstGeom>
          </p:spPr>
        </p:pic>
        <p:pic>
          <p:nvPicPr>
            <p:cNvPr id="14" name="Imagem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6725506" y="5891937"/>
              <a:ext cx="329659" cy="288000"/>
            </a:xfrm>
            <a:prstGeom prst="rect">
              <a:avLst/>
            </a:prstGeom>
          </p:spPr>
        </p:pic>
        <p:pic>
          <p:nvPicPr>
            <p:cNvPr id="15" name="Imagem 14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7628012" y="5898081"/>
              <a:ext cx="329658" cy="288000"/>
            </a:xfrm>
            <a:prstGeom prst="rect">
              <a:avLst/>
            </a:prstGeom>
          </p:spPr>
        </p:pic>
        <p:pic>
          <p:nvPicPr>
            <p:cNvPr id="16" name="Imagem 15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478"/>
            <a:stretch/>
          </p:blipFill>
          <p:spPr>
            <a:xfrm>
              <a:off x="5848403" y="5924556"/>
              <a:ext cx="291254" cy="252000"/>
            </a:xfrm>
            <a:prstGeom prst="rect">
              <a:avLst/>
            </a:prstGeom>
          </p:spPr>
        </p:pic>
        <p:pic>
          <p:nvPicPr>
            <p:cNvPr id="17" name="Imagem 16"/>
            <p:cNvPicPr>
              <a:picLocks noChangeAspect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239"/>
            <a:stretch/>
          </p:blipFill>
          <p:spPr>
            <a:xfrm>
              <a:off x="4850439" y="5888556"/>
              <a:ext cx="328163" cy="288000"/>
            </a:xfrm>
            <a:prstGeom prst="rect">
              <a:avLst/>
            </a:prstGeom>
          </p:spPr>
        </p:pic>
        <p:pic>
          <p:nvPicPr>
            <p:cNvPr id="18" name="Imagem 17"/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2637"/>
            <a:stretch/>
          </p:blipFill>
          <p:spPr>
            <a:xfrm>
              <a:off x="3712940" y="5888556"/>
              <a:ext cx="329658" cy="288000"/>
            </a:xfrm>
            <a:prstGeom prst="rect">
              <a:avLst/>
            </a:prstGeom>
          </p:spPr>
        </p:pic>
        <p:pic>
          <p:nvPicPr>
            <p:cNvPr id="19" name="Imagem 18"/>
            <p:cNvPicPr>
              <a:picLocks noChangeAspect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3035"/>
            <a:stretch/>
          </p:blipFill>
          <p:spPr>
            <a:xfrm>
              <a:off x="2617795" y="5888556"/>
              <a:ext cx="331167" cy="288000"/>
            </a:xfrm>
            <a:prstGeom prst="rect">
              <a:avLst/>
            </a:prstGeom>
          </p:spPr>
        </p:pic>
        <p:sp>
          <p:nvSpPr>
            <p:cNvPr id="2" name="Elipse 1"/>
            <p:cNvSpPr/>
            <p:nvPr/>
          </p:nvSpPr>
          <p:spPr>
            <a:xfrm>
              <a:off x="2154727" y="6229814"/>
              <a:ext cx="180000" cy="180000"/>
            </a:xfrm>
            <a:prstGeom prst="ellipse">
              <a:avLst/>
            </a:prstGeom>
            <a:solidFill>
              <a:srgbClr val="6B42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Elipse 21"/>
            <p:cNvSpPr/>
            <p:nvPr/>
          </p:nvSpPr>
          <p:spPr>
            <a:xfrm>
              <a:off x="3302623" y="6229814"/>
              <a:ext cx="180000" cy="180000"/>
            </a:xfrm>
            <a:prstGeom prst="ellipse">
              <a:avLst/>
            </a:prstGeom>
            <a:solidFill>
              <a:srgbClr val="BFAE4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Elipse 22"/>
            <p:cNvSpPr/>
            <p:nvPr/>
          </p:nvSpPr>
          <p:spPr>
            <a:xfrm>
              <a:off x="4420757" y="6229814"/>
              <a:ext cx="180000" cy="180000"/>
            </a:xfrm>
            <a:prstGeom prst="ellipse">
              <a:avLst/>
            </a:prstGeom>
            <a:solidFill>
              <a:srgbClr val="083D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Elipse 23"/>
            <p:cNvSpPr/>
            <p:nvPr/>
          </p:nvSpPr>
          <p:spPr>
            <a:xfrm>
              <a:off x="5484517" y="6229814"/>
              <a:ext cx="180000" cy="180000"/>
            </a:xfrm>
            <a:prstGeom prst="ellipse">
              <a:avLst/>
            </a:prstGeom>
            <a:solidFill>
              <a:srgbClr val="B8336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Elipse 24"/>
            <p:cNvSpPr/>
            <p:nvPr/>
          </p:nvSpPr>
          <p:spPr>
            <a:xfrm>
              <a:off x="6459449" y="6229814"/>
              <a:ext cx="180000" cy="180000"/>
            </a:xfrm>
            <a:prstGeom prst="ellipse">
              <a:avLst/>
            </a:prstGeom>
            <a:solidFill>
              <a:srgbClr val="CB90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Elipse 25"/>
            <p:cNvSpPr/>
            <p:nvPr/>
          </p:nvSpPr>
          <p:spPr>
            <a:xfrm>
              <a:off x="7388530" y="6229814"/>
              <a:ext cx="180000" cy="180000"/>
            </a:xfrm>
            <a:prstGeom prst="ellipse">
              <a:avLst/>
            </a:prstGeom>
            <a:solidFill>
              <a:srgbClr val="6FD08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Elipse 26"/>
            <p:cNvSpPr/>
            <p:nvPr/>
          </p:nvSpPr>
          <p:spPr>
            <a:xfrm>
              <a:off x="8169764" y="6229814"/>
              <a:ext cx="180000" cy="180000"/>
            </a:xfrm>
            <a:prstGeom prst="ellipse">
              <a:avLst/>
            </a:prstGeom>
            <a:solidFill>
              <a:srgbClr val="51A3A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0" name="Balão de Fala: Retângulo com Cantos Arredondados 3">
            <a:extLst>
              <a:ext uri="{FF2B5EF4-FFF2-40B4-BE49-F238E27FC236}">
                <a16:creationId xmlns:a16="http://schemas.microsoft.com/office/drawing/2014/main" id="{9E907204-C108-4731-8BA3-579EAC8BF1A5}"/>
              </a:ext>
            </a:extLst>
          </p:cNvPr>
          <p:cNvSpPr/>
          <p:nvPr/>
        </p:nvSpPr>
        <p:spPr>
          <a:xfrm>
            <a:off x="6754534" y="1045154"/>
            <a:ext cx="1444258" cy="612648"/>
          </a:xfrm>
          <a:prstGeom prst="wedgeRoundRectCallout">
            <a:avLst/>
          </a:prstGeom>
          <a:solidFill>
            <a:srgbClr val="00687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FAF97B55-FD2C-4D15-89C5-CA718EF15771}"/>
              </a:ext>
            </a:extLst>
          </p:cNvPr>
          <p:cNvSpPr txBox="1"/>
          <p:nvPr/>
        </p:nvSpPr>
        <p:spPr>
          <a:xfrm>
            <a:off x="6754534" y="1089868"/>
            <a:ext cx="1444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NOVO FORMATO RRT</a:t>
            </a:r>
            <a:endParaRPr lang="pt-BR" sz="1000" b="1" i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835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to 4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574825" y="0"/>
            <a:ext cx="5757149" cy="903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VARIAÇÃO DAS DEMANDAS NOS MESES DE 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5" name="Gráfico 14"/>
          <p:cNvGraphicFramePr/>
          <p:nvPr>
            <p:extLst>
              <p:ext uri="{D42A27DB-BD31-4B8C-83A1-F6EECF244321}">
                <p14:modId xmlns:p14="http://schemas.microsoft.com/office/powerpoint/2010/main" val="439016076"/>
              </p:ext>
            </p:extLst>
          </p:nvPr>
        </p:nvGraphicFramePr>
        <p:xfrm>
          <a:off x="574824" y="1106879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Gráfico 13"/>
          <p:cNvGraphicFramePr/>
          <p:nvPr>
            <p:extLst>
              <p:ext uri="{D42A27DB-BD31-4B8C-83A1-F6EECF244321}">
                <p14:modId xmlns:p14="http://schemas.microsoft.com/office/powerpoint/2010/main" val="840635066"/>
              </p:ext>
            </p:extLst>
          </p:nvPr>
        </p:nvGraphicFramePr>
        <p:xfrm>
          <a:off x="574825" y="3100552"/>
          <a:ext cx="9671206" cy="734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574825" y="1295116"/>
            <a:ext cx="331167" cy="288000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905992" y="130831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RECLAMAÇÕES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2985580440"/>
              </p:ext>
            </p:extLst>
          </p:nvPr>
        </p:nvGraphicFramePr>
        <p:xfrm>
          <a:off x="574823" y="1808263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CaixaDeTexto 23"/>
          <p:cNvSpPr txBox="1"/>
          <p:nvPr/>
        </p:nvSpPr>
        <p:spPr>
          <a:xfrm>
            <a:off x="905991" y="2010145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5" name="Imagem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823" y="1996950"/>
            <a:ext cx="329658" cy="288000"/>
          </a:xfrm>
          <a:prstGeom prst="rect">
            <a:avLst/>
          </a:prstGeom>
        </p:spPr>
      </p:pic>
      <p:graphicFrame>
        <p:nvGraphicFramePr>
          <p:cNvPr id="12" name="Gráfico 11"/>
          <p:cNvGraphicFramePr/>
          <p:nvPr>
            <p:extLst>
              <p:ext uri="{D42A27DB-BD31-4B8C-83A1-F6EECF244321}">
                <p14:modId xmlns:p14="http://schemas.microsoft.com/office/powerpoint/2010/main" val="2712847928"/>
              </p:ext>
            </p:extLst>
          </p:nvPr>
        </p:nvGraphicFramePr>
        <p:xfrm>
          <a:off x="574823" y="2509647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3" name="Imagem 12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574823" y="2698783"/>
            <a:ext cx="328163" cy="288000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905991" y="2711528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SOLICITAÇÕES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317543620"/>
              </p:ext>
            </p:extLst>
          </p:nvPr>
        </p:nvGraphicFramePr>
        <p:xfrm>
          <a:off x="574823" y="3257490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9" name="CaixaDeTexto 18"/>
          <p:cNvSpPr txBox="1"/>
          <p:nvPr/>
        </p:nvSpPr>
        <p:spPr>
          <a:xfrm>
            <a:off x="902986" y="345937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DENÚNCIA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74823" y="3441660"/>
            <a:ext cx="291254" cy="252000"/>
          </a:xfrm>
          <a:prstGeom prst="rect">
            <a:avLst/>
          </a:prstGeom>
        </p:spPr>
      </p:pic>
      <p:graphicFrame>
        <p:nvGraphicFramePr>
          <p:cNvPr id="27" name="Gráfico 26"/>
          <p:cNvGraphicFramePr/>
          <p:nvPr>
            <p:extLst>
              <p:ext uri="{D42A27DB-BD31-4B8C-83A1-F6EECF244321}">
                <p14:modId xmlns:p14="http://schemas.microsoft.com/office/powerpoint/2010/main" val="3448748239"/>
              </p:ext>
            </p:extLst>
          </p:nvPr>
        </p:nvGraphicFramePr>
        <p:xfrm>
          <a:off x="574823" y="3991689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sp>
        <p:nvSpPr>
          <p:cNvPr id="28" name="CaixaDeTexto 27"/>
          <p:cNvSpPr txBox="1"/>
          <p:nvPr/>
        </p:nvSpPr>
        <p:spPr>
          <a:xfrm>
            <a:off x="902986" y="4193570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SUGESTÃO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075" y="4174904"/>
            <a:ext cx="329659" cy="288000"/>
          </a:xfrm>
          <a:prstGeom prst="rect">
            <a:avLst/>
          </a:prstGeom>
        </p:spPr>
      </p:pic>
      <p:graphicFrame>
        <p:nvGraphicFramePr>
          <p:cNvPr id="30" name="Gráfico 29"/>
          <p:cNvGraphicFramePr/>
          <p:nvPr>
            <p:extLst>
              <p:ext uri="{D42A27DB-BD31-4B8C-83A1-F6EECF244321}">
                <p14:modId xmlns:p14="http://schemas.microsoft.com/office/powerpoint/2010/main" val="709607796"/>
              </p:ext>
            </p:extLst>
          </p:nvPr>
        </p:nvGraphicFramePr>
        <p:xfrm>
          <a:off x="574075" y="4693236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pic>
        <p:nvPicPr>
          <p:cNvPr id="31" name="Imagem 3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574075" y="4887394"/>
            <a:ext cx="329658" cy="288000"/>
          </a:xfrm>
          <a:prstGeom prst="rect">
            <a:avLst/>
          </a:prstGeom>
        </p:spPr>
      </p:pic>
      <p:sp>
        <p:nvSpPr>
          <p:cNvPr id="32" name="CaixaDeTexto 31"/>
          <p:cNvSpPr txBox="1"/>
          <p:nvPr/>
        </p:nvSpPr>
        <p:spPr>
          <a:xfrm>
            <a:off x="902985" y="4895117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ELOGIOS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3" name="Gráfico 32"/>
          <p:cNvGraphicFramePr/>
          <p:nvPr>
            <p:extLst>
              <p:ext uri="{D42A27DB-BD31-4B8C-83A1-F6EECF244321}">
                <p14:modId xmlns:p14="http://schemas.microsoft.com/office/powerpoint/2010/main" val="4114570345"/>
              </p:ext>
            </p:extLst>
          </p:nvPr>
        </p:nvGraphicFramePr>
        <p:xfrm>
          <a:off x="574075" y="5388426"/>
          <a:ext cx="9788375" cy="6653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pic>
        <p:nvPicPr>
          <p:cNvPr id="34" name="Imagem 33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555245" y="5585674"/>
            <a:ext cx="330410" cy="288000"/>
          </a:xfrm>
          <a:prstGeom prst="rect">
            <a:avLst/>
          </a:prstGeom>
        </p:spPr>
      </p:pic>
      <p:sp>
        <p:nvSpPr>
          <p:cNvPr id="35" name="CaixaDeTexto 34"/>
          <p:cNvSpPr txBox="1"/>
          <p:nvPr/>
        </p:nvSpPr>
        <p:spPr>
          <a:xfrm>
            <a:off x="902985" y="5599101"/>
            <a:ext cx="12995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DIVERSOS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2323246" y="6085634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JAN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2957246" y="6085634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FEV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656972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MAR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4354383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ABR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5011018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MAI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5696506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JUN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6381994" y="6083616"/>
            <a:ext cx="496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JUL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3" name="CaixaDeTexto 42"/>
          <p:cNvSpPr txBox="1"/>
          <p:nvPr/>
        </p:nvSpPr>
        <p:spPr>
          <a:xfrm>
            <a:off x="7047162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AGO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7738215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SET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CaixaDeTexto 44"/>
          <p:cNvSpPr txBox="1"/>
          <p:nvPr/>
        </p:nvSpPr>
        <p:spPr>
          <a:xfrm>
            <a:off x="8408948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OUT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CaixaDeTexto 45"/>
          <p:cNvSpPr txBox="1"/>
          <p:nvPr/>
        </p:nvSpPr>
        <p:spPr>
          <a:xfrm>
            <a:off x="9079508" y="6083616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NOV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9663033" y="6079998"/>
            <a:ext cx="542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DEZ</a:t>
            </a:r>
            <a:endParaRPr lang="pt-BR" sz="14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289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339628117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CB90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580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132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B833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117</a:t>
            </a: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51A3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CF6257"/>
              </a:solidFill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73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SUL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243</a:t>
            </a:r>
            <a:endParaRPr lang="pt-BR" sz="1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id="{8FCFA35D-4003-459C-BDF5-956872F89011}"/>
              </a:ext>
            </a:extLst>
          </p:cNvPr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cxnSp>
        <p:nvCxnSpPr>
          <p:cNvPr id="6" name="Conector reto 5">
            <a:extLst>
              <a:ext uri="{FF2B5EF4-FFF2-40B4-BE49-F238E27FC236}">
                <a16:creationId xmlns:a16="http://schemas.microsoft.com/office/drawing/2014/main" id="{DBB62019-CA69-4D4B-BD47-36664D3C19FF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A73F455F-1C35-4ADA-8399-F4B4A9581B6E}"/>
              </a:ext>
            </a:extLst>
          </p:cNvPr>
          <p:cNvSpPr txBox="1"/>
          <p:nvPr/>
        </p:nvSpPr>
        <p:spPr>
          <a:xfrm>
            <a:off x="574825" y="0"/>
            <a:ext cx="5757149" cy="926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VARIAÇÃO ANUAL DE DEMANDAS</a:t>
            </a:r>
          </a:p>
          <a:p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2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Gráfico 1">
            <a:extLst>
              <a:ext uri="{FF2B5EF4-FFF2-40B4-BE49-F238E27FC236}">
                <a16:creationId xmlns:a16="http://schemas.microsoft.com/office/drawing/2014/main" id="{6DBE9DDE-247A-46FD-B66A-9EF366EAEE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4043657"/>
              </p:ext>
            </p:extLst>
          </p:nvPr>
        </p:nvGraphicFramePr>
        <p:xfrm>
          <a:off x="1126435" y="1126434"/>
          <a:ext cx="9281619" cy="539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692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Elipse 10"/>
          <p:cNvSpPr/>
          <p:nvPr/>
        </p:nvSpPr>
        <p:spPr>
          <a:xfrm>
            <a:off x="7363641" y="1662812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1662812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1860812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1662812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1145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1662812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1135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0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51246BBE-C4AE-4ED9-9CE3-803C6DD37BF6}"/>
              </a:ext>
            </a:extLst>
          </p:cNvPr>
          <p:cNvSpPr txBox="1">
            <a:spLocks/>
          </p:cNvSpPr>
          <p:nvPr/>
        </p:nvSpPr>
        <p:spPr>
          <a:xfrm>
            <a:off x="4896706" y="5300796"/>
            <a:ext cx="1287338" cy="29053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E753D3DA-855F-4841-A13B-BC6D4C37AED9}"/>
              </a:ext>
            </a:extLst>
          </p:cNvPr>
          <p:cNvSpPr txBox="1">
            <a:spLocks/>
          </p:cNvSpPr>
          <p:nvPr/>
        </p:nvSpPr>
        <p:spPr>
          <a:xfrm>
            <a:off x="7655143" y="5368467"/>
            <a:ext cx="1756996" cy="244925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PESSOA FÍSICA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33461ECE-B980-44DA-941F-3B7BA0540B59}"/>
              </a:ext>
            </a:extLst>
          </p:cNvPr>
          <p:cNvSpPr txBox="1">
            <a:spLocks/>
          </p:cNvSpPr>
          <p:nvPr/>
        </p:nvSpPr>
        <p:spPr>
          <a:xfrm>
            <a:off x="1539953" y="4954065"/>
            <a:ext cx="2014309" cy="63421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pt-BR" sz="16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6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PESSOA JURÍDICA</a:t>
            </a:r>
            <a:endParaRPr lang="pt-BR" sz="28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7" name="Imagem 6" descr="Tela preta com letras brancas em fundo preto&#10;&#10;Descrição gerada automaticamente">
            <a:extLst>
              <a:ext uri="{FF2B5EF4-FFF2-40B4-BE49-F238E27FC236}">
                <a16:creationId xmlns:a16="http://schemas.microsoft.com/office/drawing/2014/main" id="{30362518-0811-414D-AF94-584E7E3D00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266" y="4548254"/>
            <a:ext cx="792000" cy="792000"/>
          </a:xfrm>
          <a:prstGeom prst="rect">
            <a:avLst/>
          </a:prstGeom>
        </p:spPr>
      </p:pic>
      <p:pic>
        <p:nvPicPr>
          <p:cNvPr id="19" name="Imagem 18" descr="Imagem em preto e branco&#10;&#10;Descrição gerada automaticamente">
            <a:extLst>
              <a:ext uri="{FF2B5EF4-FFF2-40B4-BE49-F238E27FC236}">
                <a16:creationId xmlns:a16="http://schemas.microsoft.com/office/drawing/2014/main" id="{5D450F13-E0C7-4DCC-8B43-F9035B6C6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375" y="4486212"/>
            <a:ext cx="972000" cy="972000"/>
          </a:xfrm>
          <a:prstGeom prst="rect">
            <a:avLst/>
          </a:prstGeom>
        </p:spPr>
      </p:pic>
      <p:pic>
        <p:nvPicPr>
          <p:cNvPr id="21" name="Imagem 20" descr="Imagem em preto e branco&#10;&#10;Descrição gerada automaticamente">
            <a:extLst>
              <a:ext uri="{FF2B5EF4-FFF2-40B4-BE49-F238E27FC236}">
                <a16:creationId xmlns:a16="http://schemas.microsoft.com/office/drawing/2014/main" id="{172CEB2E-0D73-496F-B4A6-34DE4493695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1484" y="4589354"/>
            <a:ext cx="792000" cy="792000"/>
          </a:xfrm>
          <a:prstGeom prst="rect">
            <a:avLst/>
          </a:prstGeom>
        </p:spPr>
      </p:pic>
      <p:sp>
        <p:nvSpPr>
          <p:cNvPr id="22" name="CaixaDeTexto 21">
            <a:extLst>
              <a:ext uri="{FF2B5EF4-FFF2-40B4-BE49-F238E27FC236}">
                <a16:creationId xmlns:a16="http://schemas.microsoft.com/office/drawing/2014/main" id="{EEB16A4D-0AE3-4BDB-8C19-4C82999B8808}"/>
              </a:ext>
            </a:extLst>
          </p:cNvPr>
          <p:cNvSpPr txBox="1"/>
          <p:nvPr/>
        </p:nvSpPr>
        <p:spPr>
          <a:xfrm>
            <a:off x="2128810" y="5545669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55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F4326B6-0957-4272-B73F-E3A8BD4AA16F}"/>
              </a:ext>
            </a:extLst>
          </p:cNvPr>
          <p:cNvSpPr txBox="1"/>
          <p:nvPr/>
        </p:nvSpPr>
        <p:spPr>
          <a:xfrm>
            <a:off x="5122078" y="5546261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244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17BF781C-D1A4-4156-92ED-902C8DB2D680}"/>
              </a:ext>
            </a:extLst>
          </p:cNvPr>
          <p:cNvSpPr txBox="1"/>
          <p:nvPr/>
        </p:nvSpPr>
        <p:spPr>
          <a:xfrm>
            <a:off x="8115346" y="5545669"/>
            <a:ext cx="8365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solidFill>
                  <a:srgbClr val="006E72"/>
                </a:solidFill>
                <a:latin typeface="Century Gothic" panose="020B0502020202020204" pitchFamily="34" charset="0"/>
              </a:rPr>
              <a:t>1090</a:t>
            </a:r>
            <a:endParaRPr lang="pt-BR" dirty="0">
              <a:solidFill>
                <a:srgbClr val="006E72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8611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PESQUISA DE SATISFAÇÃO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ângulo 5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A3D6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91%</a:t>
            </a:r>
          </a:p>
          <a:p>
            <a:pPr algn="l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aprovaram o atendimento e cordialidade</a:t>
            </a:r>
          </a:p>
          <a:p>
            <a:pPr algn="l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67 de um total de 74 avaliações </a:t>
            </a:r>
            <a:endParaRPr lang="pt-BR" sz="20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3" name="Conector reto 22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006E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26" t="15309" r="17550"/>
          <a:stretch/>
        </p:blipFill>
        <p:spPr>
          <a:xfrm>
            <a:off x="938646" y="1654160"/>
            <a:ext cx="4906237" cy="3600000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7245911" y="2834211"/>
            <a:ext cx="3407910" cy="2822309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4400" b="1" dirty="0">
              <a:solidFill>
                <a:srgbClr val="FEF2F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70%</a:t>
            </a:r>
          </a:p>
          <a:p>
            <a:pPr algn="r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aprovaram a </a:t>
            </a:r>
          </a:p>
          <a:p>
            <a:pPr algn="r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solução da manifestação</a:t>
            </a:r>
          </a:p>
          <a:p>
            <a:pPr algn="r"/>
            <a:r>
              <a:rPr lang="pt-BR" sz="24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52 de um total de 74 avaliações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7372951" y="6159299"/>
            <a:ext cx="3407910" cy="38322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*foi considerado como aprovado notas entre 3 e 5 estrelas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18422DBB-3DBD-482E-943C-937DE2735C1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6497819"/>
              </p:ext>
            </p:extLst>
          </p:nvPr>
        </p:nvGraphicFramePr>
        <p:xfrm>
          <a:off x="795981" y="4662296"/>
          <a:ext cx="5173249" cy="17299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Título 1">
            <a:extLst>
              <a:ext uri="{FF2B5EF4-FFF2-40B4-BE49-F238E27FC236}">
                <a16:creationId xmlns:a16="http://schemas.microsoft.com/office/drawing/2014/main" id="{9F712DA1-368B-4CB9-8230-12DDB6CEB41D}"/>
              </a:ext>
            </a:extLst>
          </p:cNvPr>
          <p:cNvSpPr txBox="1">
            <a:spLocks/>
          </p:cNvSpPr>
          <p:nvPr/>
        </p:nvSpPr>
        <p:spPr>
          <a:xfrm>
            <a:off x="938646" y="6159299"/>
            <a:ext cx="3407910" cy="383228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2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*o número se refere apenas aos atendimentos avaliados </a:t>
            </a:r>
          </a:p>
        </p:txBody>
      </p:sp>
    </p:spTree>
    <p:extLst>
      <p:ext uri="{BB962C8B-B14F-4D97-AF65-F5344CB8AC3E}">
        <p14:creationId xmlns:p14="http://schemas.microsoft.com/office/powerpoint/2010/main" val="2266114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tângulo 47">
            <a:extLst>
              <a:ext uri="{FF2B5EF4-FFF2-40B4-BE49-F238E27FC236}">
                <a16:creationId xmlns:a16="http://schemas.microsoft.com/office/drawing/2014/main" id="{1F60656C-9893-4133-817E-A0A4F7F1A307}"/>
              </a:ext>
            </a:extLst>
          </p:cNvPr>
          <p:cNvSpPr/>
          <p:nvPr/>
        </p:nvSpPr>
        <p:spPr>
          <a:xfrm>
            <a:off x="0" y="0"/>
            <a:ext cx="11080750" cy="15702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E0C7CAE-D29D-4DB5-9DEC-BA1299B1FBC2}"/>
              </a:ext>
            </a:extLst>
          </p:cNvPr>
          <p:cNvSpPr txBox="1"/>
          <p:nvPr/>
        </p:nvSpPr>
        <p:spPr>
          <a:xfrm>
            <a:off x="5076632" y="409770"/>
            <a:ext cx="5097696" cy="104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r"/>
            <a:r>
              <a:rPr lang="pt-BR" sz="2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PERFIL DA OUVIDORIA</a:t>
            </a:r>
          </a:p>
          <a:p>
            <a:pPr algn="r"/>
            <a:r>
              <a:rPr lang="pt-BR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 no ano de 2020</a:t>
            </a:r>
            <a:endParaRPr lang="pt-BR" sz="1600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3C222ABD-6279-469D-BBF2-E56DCB1EBAC8}"/>
              </a:ext>
            </a:extLst>
          </p:cNvPr>
          <p:cNvSpPr/>
          <p:nvPr/>
        </p:nvSpPr>
        <p:spPr>
          <a:xfrm>
            <a:off x="2672027" y="3722936"/>
            <a:ext cx="2229437" cy="779034"/>
          </a:xfrm>
          <a:prstGeom prst="roundRect">
            <a:avLst/>
          </a:prstGeom>
          <a:solidFill>
            <a:srgbClr val="006871"/>
          </a:solidFill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85F06FD4-8B5A-4AA0-AF10-6CB2D8C9627D}"/>
              </a:ext>
            </a:extLst>
          </p:cNvPr>
          <p:cNvSpPr/>
          <p:nvPr/>
        </p:nvSpPr>
        <p:spPr>
          <a:xfrm>
            <a:off x="331219" y="2944031"/>
            <a:ext cx="2197494" cy="1570287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C790294-04DB-4603-8689-6B166AEEF9ED}"/>
              </a:ext>
            </a:extLst>
          </p:cNvPr>
          <p:cNvSpPr txBox="1"/>
          <p:nvPr/>
        </p:nvSpPr>
        <p:spPr>
          <a:xfrm>
            <a:off x="2753885" y="3790730"/>
            <a:ext cx="1891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</a:rPr>
              <a:t>ouvidor geral</a:t>
            </a:r>
          </a:p>
          <a:p>
            <a:r>
              <a:rPr lang="pt-B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ROBERTO SIMON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17061B2-3D0B-4B25-A913-9CBBD98E5A06}"/>
              </a:ext>
            </a:extLst>
          </p:cNvPr>
          <p:cNvSpPr txBox="1"/>
          <p:nvPr/>
        </p:nvSpPr>
        <p:spPr>
          <a:xfrm>
            <a:off x="368722" y="3082843"/>
            <a:ext cx="212109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Equipe </a:t>
            </a:r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CAU/BR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VANESSA OLIVEIRA 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LARISSA DURÃES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NAYANE OLIVEIRA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JOÃO PAULO</a:t>
            </a:r>
          </a:p>
        </p:txBody>
      </p:sp>
      <p:sp>
        <p:nvSpPr>
          <p:cNvPr id="18" name="Retângulo: Cantos Arredondados 17">
            <a:extLst>
              <a:ext uri="{FF2B5EF4-FFF2-40B4-BE49-F238E27FC236}">
                <a16:creationId xmlns:a16="http://schemas.microsoft.com/office/drawing/2014/main" id="{FBC5E7B8-622B-4A2F-9310-40F3239C0C64}"/>
              </a:ext>
            </a:extLst>
          </p:cNvPr>
          <p:cNvSpPr/>
          <p:nvPr/>
        </p:nvSpPr>
        <p:spPr>
          <a:xfrm>
            <a:off x="369054" y="5611475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9" name="Retângulo: Cantos Arredondados 18">
            <a:extLst>
              <a:ext uri="{FF2B5EF4-FFF2-40B4-BE49-F238E27FC236}">
                <a16:creationId xmlns:a16="http://schemas.microsoft.com/office/drawing/2014/main" id="{65E2096D-768E-43CF-B78E-50EED1B3989C}"/>
              </a:ext>
            </a:extLst>
          </p:cNvPr>
          <p:cNvSpPr/>
          <p:nvPr/>
        </p:nvSpPr>
        <p:spPr>
          <a:xfrm>
            <a:off x="7278625" y="5606289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3AD7C0DE-0957-4316-B3CB-8C788FA8492A}"/>
              </a:ext>
            </a:extLst>
          </p:cNvPr>
          <p:cNvSpPr txBox="1"/>
          <p:nvPr/>
        </p:nvSpPr>
        <p:spPr>
          <a:xfrm>
            <a:off x="450908" y="5709865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equipe </a:t>
            </a:r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CAU/SP</a:t>
            </a:r>
          </a:p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BRUNO CORREIA</a:t>
            </a:r>
            <a:endParaRPr lang="pt-BR" sz="16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tângulo: Cantos Arredondados 20">
            <a:extLst>
              <a:ext uri="{FF2B5EF4-FFF2-40B4-BE49-F238E27FC236}">
                <a16:creationId xmlns:a16="http://schemas.microsoft.com/office/drawing/2014/main" id="{3F7F6102-8ADF-483E-B461-388B6D08E530}"/>
              </a:ext>
            </a:extLst>
          </p:cNvPr>
          <p:cNvSpPr/>
          <p:nvPr/>
        </p:nvSpPr>
        <p:spPr>
          <a:xfrm>
            <a:off x="2691801" y="5606289"/>
            <a:ext cx="2160000" cy="720000"/>
          </a:xfrm>
          <a:prstGeom prst="roundRect">
            <a:avLst/>
          </a:prstGeom>
          <a:solidFill>
            <a:srgbClr val="006871"/>
          </a:solidFill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AC6FD3C-DDE0-4625-B529-805EE498AA12}"/>
              </a:ext>
            </a:extLst>
          </p:cNvPr>
          <p:cNvSpPr txBox="1"/>
          <p:nvPr/>
        </p:nvSpPr>
        <p:spPr>
          <a:xfrm>
            <a:off x="2816619" y="5709865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ouvidor </a:t>
            </a: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CAU/SP</a:t>
            </a:r>
          </a:p>
          <a:p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AFFONSO RISI</a:t>
            </a:r>
            <a:endParaRPr lang="pt-BR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82845BD0-937E-4819-8965-11D28E76F5B0}"/>
              </a:ext>
            </a:extLst>
          </p:cNvPr>
          <p:cNvSpPr txBox="1"/>
          <p:nvPr/>
        </p:nvSpPr>
        <p:spPr>
          <a:xfrm>
            <a:off x="7360482" y="5718266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CAU/SP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319 ATENDIMENTOS</a:t>
            </a:r>
            <a:endParaRPr lang="pt-BR" sz="1600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Retângulo: Cantos Arredondados 30">
            <a:extLst>
              <a:ext uri="{FF2B5EF4-FFF2-40B4-BE49-F238E27FC236}">
                <a16:creationId xmlns:a16="http://schemas.microsoft.com/office/drawing/2014/main" id="{E4AC3CA2-673E-487B-97E6-5FC24D455119}"/>
              </a:ext>
            </a:extLst>
          </p:cNvPr>
          <p:cNvSpPr/>
          <p:nvPr/>
        </p:nvSpPr>
        <p:spPr>
          <a:xfrm>
            <a:off x="368722" y="4686862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BBDCA08F-0789-4ECE-BCBF-772F90EF1AA1}"/>
              </a:ext>
            </a:extLst>
          </p:cNvPr>
          <p:cNvSpPr/>
          <p:nvPr/>
        </p:nvSpPr>
        <p:spPr>
          <a:xfrm>
            <a:off x="2672028" y="4679279"/>
            <a:ext cx="2159991" cy="720000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v</a:t>
            </a:r>
          </a:p>
        </p:txBody>
      </p:sp>
      <p:sp>
        <p:nvSpPr>
          <p:cNvPr id="33" name="Retângulo: Cantos Arredondados 32">
            <a:extLst>
              <a:ext uri="{FF2B5EF4-FFF2-40B4-BE49-F238E27FC236}">
                <a16:creationId xmlns:a16="http://schemas.microsoft.com/office/drawing/2014/main" id="{661C9123-5157-4263-8A10-36FE3C0CE16B}"/>
              </a:ext>
            </a:extLst>
          </p:cNvPr>
          <p:cNvSpPr/>
          <p:nvPr/>
        </p:nvSpPr>
        <p:spPr>
          <a:xfrm>
            <a:off x="4994775" y="4686862"/>
            <a:ext cx="2159991" cy="720000"/>
          </a:xfrm>
          <a:prstGeom prst="roundRect">
            <a:avLst/>
          </a:prstGeom>
          <a:solidFill>
            <a:srgbClr val="006871"/>
          </a:solidFill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022158F5-39CD-4F8E-9E34-79B5DB388586}"/>
              </a:ext>
            </a:extLst>
          </p:cNvPr>
          <p:cNvSpPr txBox="1"/>
          <p:nvPr/>
        </p:nvSpPr>
        <p:spPr>
          <a:xfrm>
            <a:off x="5076308" y="4769863"/>
            <a:ext cx="19962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bg1"/>
                </a:solidFill>
                <a:latin typeface="Century Gothic" panose="020B0502020202020204" pitchFamily="34" charset="0"/>
              </a:rPr>
              <a:t>ouvidor </a:t>
            </a:r>
            <a:r>
              <a:rPr lang="pt-BR" sz="1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CAU/CE</a:t>
            </a:r>
          </a:p>
          <a:p>
            <a:r>
              <a:rPr lang="pt-BR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LEONARDO</a:t>
            </a:r>
          </a:p>
        </p:txBody>
      </p:sp>
      <p:cxnSp>
        <p:nvCxnSpPr>
          <p:cNvPr id="35" name="Conector reto 34">
            <a:extLst>
              <a:ext uri="{FF2B5EF4-FFF2-40B4-BE49-F238E27FC236}">
                <a16:creationId xmlns:a16="http://schemas.microsoft.com/office/drawing/2014/main" id="{A4E49907-6651-4BD2-AE01-0E3C5FCA2861}"/>
              </a:ext>
            </a:extLst>
          </p:cNvPr>
          <p:cNvCxnSpPr/>
          <p:nvPr/>
        </p:nvCxnSpPr>
        <p:spPr>
          <a:xfrm>
            <a:off x="10318949" y="402143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617DAA5C-EAA3-410E-A0D1-FC400E42C276}"/>
              </a:ext>
            </a:extLst>
          </p:cNvPr>
          <p:cNvSpPr txBox="1"/>
          <p:nvPr/>
        </p:nvSpPr>
        <p:spPr>
          <a:xfrm>
            <a:off x="2753885" y="4776115"/>
            <a:ext cx="19962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DESDE JAN DE 2019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EM ATIVIDADE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F996C9A7-CED3-4682-9E58-46BCE25FAFD7}"/>
              </a:ext>
            </a:extLst>
          </p:cNvPr>
          <p:cNvSpPr txBox="1"/>
          <p:nvPr/>
        </p:nvSpPr>
        <p:spPr>
          <a:xfrm>
            <a:off x="440858" y="4793945"/>
            <a:ext cx="20684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CAU/CE     </a:t>
            </a:r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16 CRM</a:t>
            </a:r>
          </a:p>
          <a:p>
            <a:r>
              <a:rPr lang="pt-BR" sz="1400" dirty="0">
                <a:solidFill>
                  <a:srgbClr val="006871"/>
                </a:solidFill>
                <a:latin typeface="Century Gothic" panose="020B0502020202020204" pitchFamily="34" charset="0"/>
              </a:rPr>
              <a:t> + 528 ATENDIMENTOS </a:t>
            </a:r>
            <a:endParaRPr lang="pt-BR" sz="1600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Retângulo: Cantos Arredondados 45">
            <a:extLst>
              <a:ext uri="{FF2B5EF4-FFF2-40B4-BE49-F238E27FC236}">
                <a16:creationId xmlns:a16="http://schemas.microsoft.com/office/drawing/2014/main" id="{482BBD9F-5B00-4231-BF42-099B0ED1A3E3}"/>
              </a:ext>
            </a:extLst>
          </p:cNvPr>
          <p:cNvSpPr/>
          <p:nvPr/>
        </p:nvSpPr>
        <p:spPr>
          <a:xfrm>
            <a:off x="4994775" y="5611475"/>
            <a:ext cx="2159991" cy="720395"/>
          </a:xfrm>
          <a:prstGeom prst="roundRect">
            <a:avLst/>
          </a:prstGeom>
          <a:noFill/>
          <a:ln w="38100"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591D6355-2A47-4285-8364-78896D47C7B7}"/>
              </a:ext>
            </a:extLst>
          </p:cNvPr>
          <p:cNvSpPr txBox="1"/>
          <p:nvPr/>
        </p:nvSpPr>
        <p:spPr>
          <a:xfrm>
            <a:off x="5076632" y="5718266"/>
            <a:ext cx="1996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DESDE 2015 </a:t>
            </a:r>
          </a:p>
          <a:p>
            <a:r>
              <a:rPr lang="pt-BR" sz="14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EM ATIVIDADE</a:t>
            </a:r>
            <a:endParaRPr lang="pt-BR" sz="16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80848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lipse 11">
            <a:extLst>
              <a:ext uri="{FF2B5EF4-FFF2-40B4-BE49-F238E27FC236}">
                <a16:creationId xmlns:a16="http://schemas.microsoft.com/office/drawing/2014/main" id="{10D90048-B70B-4DB1-A845-8F1A885DEF0D}"/>
              </a:ext>
            </a:extLst>
          </p:cNvPr>
          <p:cNvSpPr/>
          <p:nvPr/>
        </p:nvSpPr>
        <p:spPr>
          <a:xfrm>
            <a:off x="2028396" y="1708137"/>
            <a:ext cx="2772000" cy="2772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 descr="Uma imagem contendo comida, desenho&#10;&#10;Descrição gerada automaticamente">
            <a:extLst>
              <a:ext uri="{FF2B5EF4-FFF2-40B4-BE49-F238E27FC236}">
                <a16:creationId xmlns:a16="http://schemas.microsoft.com/office/drawing/2014/main" id="{A1BEEDCB-A52D-45FE-97F1-29BD85BF58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898" b="32732"/>
          <a:stretch/>
        </p:blipFill>
        <p:spPr>
          <a:xfrm>
            <a:off x="2592899" y="2217611"/>
            <a:ext cx="1693098" cy="1800000"/>
          </a:xfr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1E628C7-E0C0-4603-AAEA-1EB7A2A9EF01}"/>
              </a:ext>
            </a:extLst>
          </p:cNvPr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NÚMEROS DO </a:t>
            </a: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E-SIC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E21E0617-F4FF-4637-8707-24EBA15E75A0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tângulo 10">
            <a:extLst>
              <a:ext uri="{FF2B5EF4-FFF2-40B4-BE49-F238E27FC236}">
                <a16:creationId xmlns:a16="http://schemas.microsoft.com/office/drawing/2014/main" id="{01518A00-419C-4026-B81D-C91CA4B70DB6}"/>
              </a:ext>
            </a:extLst>
          </p:cNvPr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006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1077B217-9C1D-41C6-B089-88EC54DB6DB4}"/>
              </a:ext>
            </a:extLst>
          </p:cNvPr>
          <p:cNvSpPr txBox="1"/>
          <p:nvPr/>
        </p:nvSpPr>
        <p:spPr>
          <a:xfrm>
            <a:off x="7251231" y="3130137"/>
            <a:ext cx="3407079" cy="306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Serviço de Informações ao Cidadão (SIC) do CAU/BR está disponível para atendimento ao público desde 10 de março de 2016. </a:t>
            </a: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Portal da Transparência do CAU/BR tem a intenção de permitir ao cidadão o acesso transparente e integral a informações diversas sobre a autarquia federal.</a:t>
            </a:r>
          </a:p>
          <a:p>
            <a:endParaRPr lang="pt-BR" dirty="0"/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5C773923-18CC-4EED-8BF2-5A78DA9763B4}"/>
              </a:ext>
            </a:extLst>
          </p:cNvPr>
          <p:cNvSpPr txBox="1">
            <a:spLocks/>
          </p:cNvSpPr>
          <p:nvPr/>
        </p:nvSpPr>
        <p:spPr>
          <a:xfrm>
            <a:off x="2244396" y="4485084"/>
            <a:ext cx="2340000" cy="170634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recebidas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46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1EDA8C5F-3ABA-449E-9971-87E643B8BD3A}"/>
              </a:ext>
            </a:extLst>
          </p:cNvPr>
          <p:cNvSpPr txBox="1">
            <a:spLocks/>
          </p:cNvSpPr>
          <p:nvPr/>
        </p:nvSpPr>
        <p:spPr>
          <a:xfrm>
            <a:off x="7251231" y="2214899"/>
            <a:ext cx="3407079" cy="9152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dirty="0">
                <a:solidFill>
                  <a:srgbClr val="5C9EA4"/>
                </a:solidFill>
                <a:latin typeface="Arial Rounded MT Bold" panose="020F0704030504030204" pitchFamily="34" charset="0"/>
              </a:rPr>
              <a:t>+</a:t>
            </a:r>
            <a:r>
              <a:rPr lang="pt-BR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Transparência</a:t>
            </a:r>
          </a:p>
          <a:p>
            <a:pPr algn="r"/>
            <a:r>
              <a:rPr lang="pt-BR" sz="2400" dirty="0">
                <a:solidFill>
                  <a:srgbClr val="7FB2B7"/>
                </a:solidFill>
                <a:latin typeface="Arial Rounded MT Bold" panose="020F0704030504030204" pitchFamily="34" charset="0"/>
              </a:rPr>
              <a:t>Para todos</a:t>
            </a:r>
          </a:p>
        </p:txBody>
      </p:sp>
    </p:spTree>
    <p:extLst>
      <p:ext uri="{BB962C8B-B14F-4D97-AF65-F5344CB8AC3E}">
        <p14:creationId xmlns:p14="http://schemas.microsoft.com/office/powerpoint/2010/main" val="25383388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id="{0C5D7A3F-2D10-4C93-8352-AE952CB96A01}"/>
              </a:ext>
            </a:extLst>
          </p:cNvPr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NÚMEROS DO</a:t>
            </a: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RECLAME AQUI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56ABDA79-90F7-4940-87B0-DE61D28DFE3D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ipse 9">
            <a:extLst>
              <a:ext uri="{FF2B5EF4-FFF2-40B4-BE49-F238E27FC236}">
                <a16:creationId xmlns:a16="http://schemas.microsoft.com/office/drawing/2014/main" id="{8C797CC1-7C17-4736-8128-9E0F84596CCF}"/>
              </a:ext>
            </a:extLst>
          </p:cNvPr>
          <p:cNvSpPr/>
          <p:nvPr/>
        </p:nvSpPr>
        <p:spPr>
          <a:xfrm>
            <a:off x="2028396" y="1708137"/>
            <a:ext cx="2772000" cy="27720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 dirty="0">
              <a:solidFill>
                <a:schemeClr val="bg1"/>
              </a:solidFill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B9135C16-1C11-4D96-9468-85D0327CA5F9}"/>
              </a:ext>
            </a:extLst>
          </p:cNvPr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006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65B86BB-EC7B-4808-8EE5-4E3BA9C1387D}"/>
              </a:ext>
            </a:extLst>
          </p:cNvPr>
          <p:cNvSpPr txBox="1">
            <a:spLocks/>
          </p:cNvSpPr>
          <p:nvPr/>
        </p:nvSpPr>
        <p:spPr>
          <a:xfrm>
            <a:off x="2244396" y="4485084"/>
            <a:ext cx="2340000" cy="170634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recebidas</a:t>
            </a:r>
            <a:endParaRPr lang="pt-BR" sz="4800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4400" b="1" dirty="0">
                <a:solidFill>
                  <a:srgbClr val="006E7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  <a:endParaRPr lang="pt-BR" sz="4000" b="1" dirty="0">
              <a:solidFill>
                <a:srgbClr val="006E7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2EF3C2C-7BCF-4DC8-9991-38EE05E6A6F4}"/>
              </a:ext>
            </a:extLst>
          </p:cNvPr>
          <p:cNvSpPr txBox="1"/>
          <p:nvPr/>
        </p:nvSpPr>
        <p:spPr>
          <a:xfrm>
            <a:off x="7251231" y="1517907"/>
            <a:ext cx="3407079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Reclame Aqui é uma plataforma de solução de conflitos entre consumidores e empresas da América Latina. Além disso, pode também intermediar questões entre cidadãos e a Administração Pública. No site é possível pesquisar a reputação e atendimento dos pesquisados e as experiências de outros clientes. A Ouvidoria do CAU/BR passou a responder demandas da sociedade por meio do Reclame Aqui a partir do ano de 2018. É possível acessar o site por meio do link: https://www.reclameaqui.com.br/empresa/ca/</a:t>
            </a:r>
          </a:p>
        </p:txBody>
      </p:sp>
    </p:spTree>
    <p:extLst>
      <p:ext uri="{BB962C8B-B14F-4D97-AF65-F5344CB8AC3E}">
        <p14:creationId xmlns:p14="http://schemas.microsoft.com/office/powerpoint/2010/main" val="42025132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>
            <a:extLst>
              <a:ext uri="{FF2B5EF4-FFF2-40B4-BE49-F238E27FC236}">
                <a16:creationId xmlns:a16="http://schemas.microsoft.com/office/drawing/2014/main" id="{D6C40CC5-3BCF-4685-85BA-075858C9465E}"/>
              </a:ext>
            </a:extLst>
          </p:cNvPr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006871"/>
          </a:solidFill>
          <a:ln>
            <a:solidFill>
              <a:srgbClr val="0068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sz="1539" dirty="0">
              <a:solidFill>
                <a:srgbClr val="006871"/>
              </a:solidFill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94DB3092-E7CD-4B45-A463-E66AC6FC2ECD}"/>
              </a:ext>
            </a:extLst>
          </p:cNvPr>
          <p:cNvSpPr txBox="1">
            <a:spLocks/>
          </p:cNvSpPr>
          <p:nvPr/>
        </p:nvSpPr>
        <p:spPr>
          <a:xfrm>
            <a:off x="6620423" y="409770"/>
            <a:ext cx="3835927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pt-BR" sz="8000" b="1" dirty="0">
                <a:solidFill>
                  <a:srgbClr val="00687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215BE36D-C896-4254-9FF5-FE00CA088405}"/>
              </a:ext>
            </a:extLst>
          </p:cNvPr>
          <p:cNvSpPr txBox="1">
            <a:spLocks/>
          </p:cNvSpPr>
          <p:nvPr/>
        </p:nvSpPr>
        <p:spPr>
          <a:xfrm>
            <a:off x="7245912" y="409770"/>
            <a:ext cx="3407910" cy="2447131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</a:t>
            </a:r>
          </a:p>
          <a:p>
            <a:pPr algn="l"/>
            <a:r>
              <a:rPr lang="pt-BR" sz="255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QUESTIONADOS</a:t>
            </a:r>
            <a:r>
              <a:rPr lang="pt-BR" sz="255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:</a:t>
            </a:r>
          </a:p>
        </p:txBody>
      </p:sp>
      <p:sp>
        <p:nvSpPr>
          <p:cNvPr id="14" name="CaixaDeTexto 28">
            <a:extLst>
              <a:ext uri="{FF2B5EF4-FFF2-40B4-BE49-F238E27FC236}">
                <a16:creationId xmlns:a16="http://schemas.microsoft.com/office/drawing/2014/main" id="{0132DB69-8335-4DCF-9BCA-623ADB5EB24F}"/>
              </a:ext>
            </a:extLst>
          </p:cNvPr>
          <p:cNvSpPr txBox="1"/>
          <p:nvPr/>
        </p:nvSpPr>
        <p:spPr>
          <a:xfrm>
            <a:off x="574825" y="0"/>
            <a:ext cx="4261761" cy="1049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1818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PRINCIPAIS AÇÕES</a:t>
            </a:r>
          </a:p>
          <a:p>
            <a:r>
              <a:rPr lang="pt-BR" sz="16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DA OUVIDORIA DO CAU</a:t>
            </a:r>
          </a:p>
          <a:p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2020</a:t>
            </a:r>
            <a:endParaRPr lang="pt-BR" sz="1200" b="1" i="1" dirty="0">
              <a:solidFill>
                <a:srgbClr val="00687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7876B490-60FD-4F92-A54F-393E24A62522}"/>
              </a:ext>
            </a:extLst>
          </p:cNvPr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0068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4">
            <a:extLst>
              <a:ext uri="{FF2B5EF4-FFF2-40B4-BE49-F238E27FC236}">
                <a16:creationId xmlns:a16="http://schemas.microsoft.com/office/drawing/2014/main" id="{340A4182-7AB3-4A63-AB07-87B21183ECAE}"/>
              </a:ext>
            </a:extLst>
          </p:cNvPr>
          <p:cNvSpPr txBox="1"/>
          <p:nvPr/>
        </p:nvSpPr>
        <p:spPr>
          <a:xfrm>
            <a:off x="624399" y="1123279"/>
            <a:ext cx="58891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008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6017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9026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20352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50440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80528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10616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40704" algn="l" defTabSz="860176" rtl="0" eaLnBrk="1" latinLnBrk="0" hangingPunct="1">
              <a:defRPr sz="169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1 Relatórios Mensais e Anuais: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Modelos aprovados e publicados no Portal da Transparência, em espaço exclusivo para o setor de atendimento - Ouvidoria. Publicação de relatório detalhados atendendo as áreas, acrescido das questões recorrentes da pandemia.</a:t>
            </a:r>
          </a:p>
          <a:p>
            <a:pPr algn="just"/>
            <a:endParaRPr lang="pt-BR" sz="1200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2. Atendimento em tempos de pandemia: 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O período 2020/2022 segue sendo impossível dissociar as atividades das áreas de atendimento, Ouvidoria, RIA e TAQ. Com o advento desse período pandêmico fez-se necessário considerar novos métodos e procedimentos adequados a essa nossa situação peculiar.</a:t>
            </a:r>
          </a:p>
          <a:p>
            <a:pPr algn="just"/>
            <a:endParaRPr lang="pt-BR" sz="1200" b="1" dirty="0">
              <a:solidFill>
                <a:srgbClr val="00687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3. Criação de um novo modelo: 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Novo modelo deve ser compatível com a nova demanda que enfrentamos. 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As ações devem seguir com o apoio do gabinete, suas assessorias, chefias, comunicação Secretaria Geral da Mesa, Comissões, áreas técnicas, administrativas, além , é claro , dos CAU/UF.</a:t>
            </a:r>
          </a:p>
          <a:p>
            <a:pPr algn="just"/>
            <a:endParaRPr lang="pt-BR" sz="1200" dirty="0"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4. Atendimento </a:t>
            </a:r>
            <a:r>
              <a:rPr lang="pt-BR" sz="1200" b="1" dirty="0" err="1">
                <a:solidFill>
                  <a:srgbClr val="006871"/>
                </a:solidFill>
                <a:latin typeface="Century Gothic" panose="020B0502020202020204" pitchFamily="34" charset="0"/>
              </a:rPr>
              <a:t>e-sic</a:t>
            </a:r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 e reclame aqui:</a:t>
            </a:r>
            <a:endParaRPr lang="pt-BR" sz="1200" dirty="0">
              <a:latin typeface="Century Gothic" panose="020B0502020202020204" pitchFamily="34" charset="0"/>
            </a:endParaRP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A Ouvidoria do CAU/BR passou a responder demandas da sociedade por meio do </a:t>
            </a:r>
            <a:r>
              <a:rPr lang="pt-BR" sz="1200" dirty="0" err="1">
                <a:latin typeface="Century Gothic" panose="020B0502020202020204" pitchFamily="34" charset="0"/>
              </a:rPr>
              <a:t>e-sic</a:t>
            </a:r>
            <a:r>
              <a:rPr lang="pt-BR" sz="1200" dirty="0">
                <a:latin typeface="Century Gothic" panose="020B0502020202020204" pitchFamily="34" charset="0"/>
              </a:rPr>
              <a:t> a partir de 2016 e do Reclame Aqui a partir do ano de 2018, deste então temos incorporado esses atendimentos em nossas atividades.</a:t>
            </a:r>
          </a:p>
          <a:p>
            <a:pPr algn="just"/>
            <a:endParaRPr lang="pt-BR" sz="1200" dirty="0">
              <a:latin typeface="Century Gothic" panose="020B0502020202020204" pitchFamily="34" charset="0"/>
            </a:endParaRPr>
          </a:p>
          <a:p>
            <a:pPr algn="just"/>
            <a:r>
              <a:rPr lang="pt-BR" sz="1200" b="1" dirty="0">
                <a:solidFill>
                  <a:srgbClr val="006871"/>
                </a:solidFill>
                <a:latin typeface="Century Gothic" panose="020B0502020202020204" pitchFamily="34" charset="0"/>
              </a:rPr>
              <a:t>5. Mudanças e avanço nos benefícios:</a:t>
            </a:r>
          </a:p>
          <a:p>
            <a:pPr algn="just"/>
            <a:r>
              <a:rPr lang="pt-BR" sz="1200" dirty="0">
                <a:latin typeface="Century Gothic" panose="020B0502020202020204" pitchFamily="34" charset="0"/>
              </a:rPr>
              <a:t>A titulo de mudar para atender esses novos benefícios, esforços e riscos deverão estar associados nesta mudança pretendida. No caso da pandemia, o beneficio pode ser incomensurável, a depender do contexto organizacional. A pandemia pode trazer então importantes consequências à organização.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A6016E16-18FA-42D5-A6A0-11CE569404AD}"/>
              </a:ext>
            </a:extLst>
          </p:cNvPr>
          <p:cNvSpPr txBox="1"/>
          <p:nvPr/>
        </p:nvSpPr>
        <p:spPr>
          <a:xfrm>
            <a:off x="7245911" y="1537804"/>
            <a:ext cx="3407910" cy="315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BR" sz="1450" dirty="0">
              <a:solidFill>
                <a:srgbClr val="FFFFFF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AF1F580-A63D-4A57-B5CB-82BA0573F127}"/>
              </a:ext>
            </a:extLst>
          </p:cNvPr>
          <p:cNvSpPr txBox="1"/>
          <p:nvPr/>
        </p:nvSpPr>
        <p:spPr>
          <a:xfrm>
            <a:off x="7245911" y="2074641"/>
            <a:ext cx="3407910" cy="343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Problemas com preenchimento de RRT;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Problemas com emissão de RRT;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Sistema inoperante;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Pedidos de revalidação do acordo com Portugal;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Dúvidas sobre Ensino à Distância;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Problemas com atendimento nos CAU/UF;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Instabilidade das funcionalidades do SICCAU;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BR" sz="1450" dirty="0">
                <a:solidFill>
                  <a:schemeClr val="bg1"/>
                </a:solidFill>
                <a:latin typeface="Century Gothic" panose="020B0502020202020204" pitchFamily="34" charset="0"/>
              </a:rPr>
              <a:t>Dúvidas sobre multa e justificativa nas eleições.</a:t>
            </a:r>
          </a:p>
          <a:p>
            <a:pPr marL="285750" lvl="0" indent="-285750">
              <a:buFontTx/>
              <a:buChar char="-"/>
            </a:pPr>
            <a:endParaRPr lang="pt-BR" sz="145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15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36933" y="5582093"/>
            <a:ext cx="785097" cy="6805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2">
            <a:clrChange>
              <a:clrFrom>
                <a:srgbClr val="BFE7EB"/>
              </a:clrFrom>
              <a:clrTo>
                <a:srgbClr val="BFE7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1086266" cy="6845785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925010470"/>
              </p:ext>
            </p:extLst>
          </p:nvPr>
        </p:nvGraphicFramePr>
        <p:xfrm>
          <a:off x="0" y="795797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4922298" y="2163045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21,3% </a:t>
            </a:r>
          </a:p>
          <a:p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-6" y="0"/>
            <a:ext cx="2779295" cy="6840538"/>
          </a:xfrm>
          <a:prstGeom prst="rect">
            <a:avLst/>
          </a:prstGeom>
          <a:solidFill>
            <a:srgbClr val="6B4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5089585" y="4296919"/>
            <a:ext cx="112681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514</a:t>
            </a: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44,9%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00300" y="5858568"/>
            <a:ext cx="784449" cy="830331"/>
          </a:xfrm>
          <a:prstGeom prst="rect">
            <a:avLst/>
          </a:prstGeom>
          <a:solidFill>
            <a:srgbClr val="6B4256"/>
          </a:solidFill>
          <a:ln>
            <a:solidFill>
              <a:srgbClr val="CF62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6B42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53,1%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assuntos correlatos à instabilidade do SICCAU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378152623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811794"/>
            <a:ext cx="3407909" cy="1722106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Problemas com RRT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 inoperante</a:t>
            </a: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15% 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FE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303063" y="5260574"/>
            <a:ext cx="3350758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6B425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pico de atendimentos ocorreu no mês de setembro, com a mudança na forma de preenchimento do RRT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020574" y="4293569"/>
            <a:ext cx="1341162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203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17,7%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45617" y="5847581"/>
            <a:ext cx="913812" cy="981970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BFAE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55,2%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informações relacionadas a Assuntos Gerais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94846775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18631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Orientação legislação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Acordo de Cooperação com Portugal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EAD- Ensino à distância</a:t>
            </a:r>
          </a:p>
          <a:p>
            <a:pPr algn="l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Dúvidas técnicas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13,8% 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FEF2F1"/>
          </a:solidFill>
          <a:ln>
            <a:solidFill>
              <a:srgbClr val="FEF2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demandante abre um protocolo quando não encontra a informação desejada no site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06838" y="4304758"/>
            <a:ext cx="1249493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191</a:t>
            </a:r>
            <a:endParaRPr lang="pt-BR" sz="48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16,7%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00237" y="5835465"/>
            <a:ext cx="914400" cy="1005073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67" y="0"/>
            <a:ext cx="6840550" cy="6865024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083D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46,0%</a:t>
            </a: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solicitações de assuntos gerais do CAU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2020</a:t>
            </a:r>
            <a:endParaRPr lang="pt-BR" sz="1454" b="1" i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378191466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814856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100000"/>
              </a:lnSpc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Ação Institucional</a:t>
            </a:r>
          </a:p>
          <a:p>
            <a:pPr algn="l">
              <a:lnSpc>
                <a:spcPct val="100000"/>
              </a:lnSpc>
            </a:pPr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específicas</a:t>
            </a:r>
          </a:p>
          <a:p>
            <a:pPr algn="l">
              <a:lnSpc>
                <a:spcPct val="100000"/>
              </a:lnSpc>
            </a:pP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>
              <a:lnSpc>
                <a:spcPct val="100000"/>
              </a:lnSpc>
            </a:pP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6%</a:t>
            </a:r>
          </a:p>
          <a:p>
            <a:pPr algn="r"/>
            <a:r>
              <a:rPr lang="pt-B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FEF2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maioria das solicitações destinadas a ouvidoria foram de assuntos específicos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3415</TotalTime>
  <Words>1001</Words>
  <Application>Microsoft Office PowerPoint</Application>
  <PresentationFormat>Personalizar</PresentationFormat>
  <Paragraphs>302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Arial Rounded MT Bold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Galdino;Vanessa Oliveira</dc:creator>
  <cp:lastModifiedBy>Nayane Oliveira</cp:lastModifiedBy>
  <cp:revision>221</cp:revision>
  <cp:lastPrinted>2019-09-30T19:25:44Z</cp:lastPrinted>
  <dcterms:created xsi:type="dcterms:W3CDTF">2019-09-20T19:28:42Z</dcterms:created>
  <dcterms:modified xsi:type="dcterms:W3CDTF">2021-05-20T19:36:23Z</dcterms:modified>
</cp:coreProperties>
</file>