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95" r:id="rId3"/>
    <p:sldId id="292" r:id="rId4"/>
    <p:sldId id="277" r:id="rId5"/>
    <p:sldId id="258" r:id="rId6"/>
    <p:sldId id="278" r:id="rId7"/>
    <p:sldId id="279" r:id="rId8"/>
    <p:sldId id="280" r:id="rId9"/>
    <p:sldId id="281" r:id="rId10"/>
    <p:sldId id="283" r:id="rId11"/>
    <p:sldId id="284" r:id="rId12"/>
    <p:sldId id="286" r:id="rId13"/>
    <p:sldId id="296" r:id="rId14"/>
    <p:sldId id="300" r:id="rId15"/>
    <p:sldId id="291" r:id="rId16"/>
    <p:sldId id="303" r:id="rId17"/>
    <p:sldId id="304" r:id="rId18"/>
    <p:sldId id="306" r:id="rId19"/>
  </p:sldIdLst>
  <p:sldSz cx="11080750" cy="6840538"/>
  <p:notesSz cx="6797675" cy="9926638"/>
  <p:defaultTextStyle>
    <a:defPPr>
      <a:defRPr lang="pt-BR"/>
    </a:defPPr>
    <a:lvl1pPr marL="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71"/>
    <a:srgbClr val="FC766A"/>
    <a:srgbClr val="7F7F7F"/>
    <a:srgbClr val="083D77"/>
    <a:srgbClr val="BFAE48"/>
    <a:srgbClr val="7FB2B7"/>
    <a:srgbClr val="5C9EA4"/>
    <a:srgbClr val="17757D"/>
    <a:srgbClr val="2E838A"/>
    <a:srgbClr val="4591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4660"/>
  </p:normalViewPr>
  <p:slideViewPr>
    <p:cSldViewPr snapToGrid="0">
      <p:cViewPr varScale="1">
        <p:scale>
          <a:sx n="87" d="100"/>
          <a:sy n="87" d="100"/>
        </p:scale>
        <p:origin x="82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486781572803683"/>
          <c:y val="7.136388601917118E-2"/>
          <c:w val="0.28750167098642593"/>
          <c:h val="0.74430721693010982"/>
        </c:manualLayout>
      </c:layout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spPr>
            <a:ln>
              <a:noFill/>
            </a:ln>
          </c:spPr>
          <c:explosion val="2"/>
          <c:dPt>
            <c:idx val="0"/>
            <c:bubble3D val="0"/>
            <c:spPr>
              <a:solidFill>
                <a:srgbClr val="6B425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845-4342-B80E-0AA4CB329DF3}"/>
              </c:ext>
            </c:extLst>
          </c:dPt>
          <c:dPt>
            <c:idx val="1"/>
            <c:bubble3D val="0"/>
            <c:spPr>
              <a:solidFill>
                <a:srgbClr val="BFAE4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845-4342-B80E-0AA4CB329DF3}"/>
              </c:ext>
            </c:extLst>
          </c:dPt>
          <c:dPt>
            <c:idx val="2"/>
            <c:bubble3D val="0"/>
            <c:spPr>
              <a:solidFill>
                <a:srgbClr val="083D7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845-4342-B80E-0AA4CB329DF3}"/>
              </c:ext>
            </c:extLst>
          </c:dPt>
          <c:dPt>
            <c:idx val="3"/>
            <c:bubble3D val="0"/>
            <c:spPr>
              <a:solidFill>
                <a:srgbClr val="B8336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845-4342-B80E-0AA4CB329DF3}"/>
              </c:ext>
            </c:extLst>
          </c:dPt>
          <c:dPt>
            <c:idx val="4"/>
            <c:bubble3D val="0"/>
            <c:spPr>
              <a:solidFill>
                <a:srgbClr val="CB904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845-4342-B80E-0AA4CB329DF3}"/>
              </c:ext>
            </c:extLst>
          </c:dPt>
          <c:dPt>
            <c:idx val="5"/>
            <c:bubble3D val="0"/>
            <c:spPr>
              <a:solidFill>
                <a:srgbClr val="6FD08C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845-4342-B80E-0AA4CB329DF3}"/>
              </c:ext>
            </c:extLst>
          </c:dPt>
          <c:dPt>
            <c:idx val="6"/>
            <c:bubble3D val="0"/>
            <c:spPr>
              <a:solidFill>
                <a:srgbClr val="51A3A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A845-4342-B80E-0AA4CB329DF3}"/>
              </c:ext>
            </c:extLst>
          </c:dPt>
          <c:dLbls>
            <c:dLbl>
              <c:idx val="5"/>
              <c:layout>
                <c:manualLayout>
                  <c:x val="-8.0206446426596655E-3"/>
                  <c:y val="-5.041725591883173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45-4342-B80E-0AA4CB329DF3}"/>
                </c:ext>
              </c:extLst>
            </c:dLbl>
            <c:dLbl>
              <c:idx val="6"/>
              <c:layout>
                <c:manualLayout>
                  <c:x val="1.7138322316160082E-6"/>
                  <c:y val="5.931441872803704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45-4342-B80E-0AA4CB329D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Plan1!$A$2:$A$8</c:f>
              <c:strCache>
                <c:ptCount val="7"/>
                <c:pt idx="0">
                  <c:v>Reclamação</c:v>
                </c:pt>
                <c:pt idx="1">
                  <c:v>Informação</c:v>
                </c:pt>
                <c:pt idx="2">
                  <c:v>Solicitação </c:v>
                </c:pt>
                <c:pt idx="3">
                  <c:v>Denúncia</c:v>
                </c:pt>
                <c:pt idx="4">
                  <c:v>Sugestão</c:v>
                </c:pt>
                <c:pt idx="5">
                  <c:v>Elogios </c:v>
                </c:pt>
                <c:pt idx="6">
                  <c:v>Diversos</c:v>
                </c:pt>
              </c:strCache>
            </c:strRef>
          </c:cat>
          <c:val>
            <c:numRef>
              <c:f>Plan1!$B$2:$B$8</c:f>
              <c:numCache>
                <c:formatCode>General</c:formatCode>
                <c:ptCount val="7"/>
                <c:pt idx="0">
                  <c:v>206</c:v>
                </c:pt>
                <c:pt idx="1">
                  <c:v>192</c:v>
                </c:pt>
                <c:pt idx="2">
                  <c:v>499</c:v>
                </c:pt>
                <c:pt idx="3">
                  <c:v>82</c:v>
                </c:pt>
                <c:pt idx="4">
                  <c:v>76</c:v>
                </c:pt>
                <c:pt idx="5">
                  <c:v>15</c:v>
                </c:pt>
                <c:pt idx="6">
                  <c:v>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845-4342-B80E-0AA4CB329DF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355711291791121"/>
          <c:y val="0.90463152201732555"/>
          <c:w val="0.69288568396248118"/>
          <c:h val="6.8676989555057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0090030265494"/>
          <c:y val="4.1766047014231119E-3"/>
          <c:w val="0.83099419038328826"/>
          <c:h val="0.99582339529857689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Reclamação </c:v>
                </c:pt>
              </c:strCache>
            </c:strRef>
          </c:tx>
          <c:spPr>
            <a:ln w="22225" cap="rnd">
              <a:solidFill>
                <a:srgbClr val="CB904D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9165862044506134E-2"/>
                  <c:y val="0.133609268786079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39-49DA-8D3A-5AE8AC2F3AC9}"/>
                </c:ext>
              </c:extLst>
            </c:dLbl>
            <c:dLbl>
              <c:idx val="8"/>
              <c:layout>
                <c:manualLayout>
                  <c:x val="-1.6539509136709624E-2"/>
                  <c:y val="-2.6929256221698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39-49DA-8D3A-5AE8AC2F3A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Plan1!$A$2:$A$13</c:f>
              <c:strCache>
                <c:ptCount val="12"/>
                <c:pt idx="0">
                  <c:v>Janeiro </c:v>
                </c:pt>
                <c:pt idx="1">
                  <c:v>Fevereiro</c:v>
                </c:pt>
                <c:pt idx="2">
                  <c:v>Março </c:v>
                </c:pt>
                <c:pt idx="3">
                  <c:v>Abil </c:v>
                </c:pt>
                <c:pt idx="4">
                  <c:v>Maio</c:v>
                </c:pt>
                <c:pt idx="5">
                  <c:v>Junho </c:v>
                </c:pt>
                <c:pt idx="6">
                  <c:v>Julho </c:v>
                </c:pt>
                <c:pt idx="7">
                  <c:v>Agosto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 </c:v>
                </c:pt>
              </c:strCache>
            </c:strRef>
          </c:cat>
          <c:val>
            <c:numRef>
              <c:f>Plan1!$B$2:$B$13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8</c:v>
                </c:pt>
                <c:pt idx="9">
                  <c:v>3</c:v>
                </c:pt>
                <c:pt idx="10">
                  <c:v>62</c:v>
                </c:pt>
                <c:pt idx="11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39-49DA-8D3A-5AE8AC2F3AC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84874560"/>
        <c:axId val="284875120"/>
      </c:lineChart>
      <c:catAx>
        <c:axId val="2848745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84875120"/>
        <c:crosses val="autoZero"/>
        <c:auto val="1"/>
        <c:lblAlgn val="ctr"/>
        <c:lblOffset val="100"/>
        <c:noMultiLvlLbl val="0"/>
      </c:catAx>
      <c:valAx>
        <c:axId val="2848751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4874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009087801459"/>
          <c:y val="4.2350681497445794E-2"/>
          <c:w val="0.83099419038328826"/>
          <c:h val="0.95764931850255419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Reclamação </c:v>
                </c:pt>
              </c:strCache>
            </c:strRef>
          </c:tx>
          <c:spPr>
            <a:ln w="22225" cap="rnd">
              <a:solidFill>
                <a:srgbClr val="6FD08C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9165862044506134E-2"/>
                  <c:y val="0.133609268786079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2D-47A1-9CD1-1791036CC2A0}"/>
                </c:ext>
              </c:extLst>
            </c:dLbl>
            <c:dLbl>
              <c:idx val="8"/>
              <c:layout>
                <c:manualLayout>
                  <c:x val="-1.6539509136709624E-2"/>
                  <c:y val="-2.6929256221698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2D-47A1-9CD1-1791036CC2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Plan1!$A$2:$A$13</c:f>
              <c:strCache>
                <c:ptCount val="12"/>
                <c:pt idx="0">
                  <c:v>Janeiro </c:v>
                </c:pt>
                <c:pt idx="1">
                  <c:v>Fevereiro</c:v>
                </c:pt>
                <c:pt idx="2">
                  <c:v>Março </c:v>
                </c:pt>
                <c:pt idx="3">
                  <c:v>Abil </c:v>
                </c:pt>
                <c:pt idx="4">
                  <c:v>Maio</c:v>
                </c:pt>
                <c:pt idx="5">
                  <c:v>Junho </c:v>
                </c:pt>
                <c:pt idx="6">
                  <c:v>Julho </c:v>
                </c:pt>
                <c:pt idx="7">
                  <c:v>Agosto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 </c:v>
                </c:pt>
              </c:strCache>
            </c:strRef>
          </c:cat>
          <c:val>
            <c:numRef>
              <c:f>Plan1!$B$2:$B$13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14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A2D-47A1-9CD1-1791036CC2A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84877360"/>
        <c:axId val="284877920"/>
      </c:lineChart>
      <c:catAx>
        <c:axId val="284877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84877920"/>
        <c:crosses val="autoZero"/>
        <c:auto val="1"/>
        <c:lblAlgn val="ctr"/>
        <c:lblOffset val="100"/>
        <c:noMultiLvlLbl val="0"/>
      </c:catAx>
      <c:valAx>
        <c:axId val="2848779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4877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009087801459"/>
          <c:y val="6.1437719895457148E-2"/>
          <c:w val="0.83099419038328826"/>
          <c:h val="0.90038820330852032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Reclamação </c:v>
                </c:pt>
              </c:strCache>
            </c:strRef>
          </c:tx>
          <c:spPr>
            <a:ln w="22225" cap="rnd">
              <a:solidFill>
                <a:srgbClr val="51A3A3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9165862044506134E-2"/>
                  <c:y val="0.133609268786079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83-47E4-AD56-D6C61AC8AE6F}"/>
                </c:ext>
              </c:extLst>
            </c:dLbl>
            <c:dLbl>
              <c:idx val="8"/>
              <c:layout>
                <c:manualLayout>
                  <c:x val="-1.6539509136709624E-2"/>
                  <c:y val="-2.6929256221698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83-47E4-AD56-D6C61AC8AE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Plan1!$A$2:$A$13</c:f>
              <c:strCache>
                <c:ptCount val="12"/>
                <c:pt idx="0">
                  <c:v>Janeiro </c:v>
                </c:pt>
                <c:pt idx="1">
                  <c:v>Fevereiro</c:v>
                </c:pt>
                <c:pt idx="2">
                  <c:v>Março </c:v>
                </c:pt>
                <c:pt idx="3">
                  <c:v>Abil </c:v>
                </c:pt>
                <c:pt idx="4">
                  <c:v>Maio</c:v>
                </c:pt>
                <c:pt idx="5">
                  <c:v>Junho </c:v>
                </c:pt>
                <c:pt idx="6">
                  <c:v>Julho </c:v>
                </c:pt>
                <c:pt idx="7">
                  <c:v>Agosto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 </c:v>
                </c:pt>
              </c:strCache>
            </c:strRef>
          </c:cat>
          <c:val>
            <c:numRef>
              <c:f>Plan1!$B$2:$B$13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62</c:v>
                </c:pt>
                <c:pt idx="4">
                  <c:v>93</c:v>
                </c:pt>
                <c:pt idx="5">
                  <c:v>71</c:v>
                </c:pt>
                <c:pt idx="6">
                  <c:v>99</c:v>
                </c:pt>
                <c:pt idx="7">
                  <c:v>70</c:v>
                </c:pt>
                <c:pt idx="8">
                  <c:v>32</c:v>
                </c:pt>
                <c:pt idx="9">
                  <c:v>30</c:v>
                </c:pt>
                <c:pt idx="10">
                  <c:v>87</c:v>
                </c:pt>
                <c:pt idx="11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83-47E4-AD56-D6C61AC8AE6F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84880160"/>
        <c:axId val="284880720"/>
      </c:lineChart>
      <c:catAx>
        <c:axId val="2848801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84880720"/>
        <c:crosses val="autoZero"/>
        <c:auto val="1"/>
        <c:lblAlgn val="ctr"/>
        <c:lblOffset val="100"/>
        <c:noMultiLvlLbl val="0"/>
      </c:catAx>
      <c:valAx>
        <c:axId val="2848807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488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006570206787736"/>
          <c:y val="6.7077336179893476E-2"/>
          <c:w val="0.532212218464999"/>
          <c:h val="0.877175432279658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Estados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B90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6FE-4008-87A4-B0BAD5564B88}"/>
              </c:ext>
            </c:extLst>
          </c:dPt>
          <c:dPt>
            <c:idx val="2"/>
            <c:invertIfNegative val="0"/>
            <c:bubble3D val="0"/>
            <c:spPr>
              <a:solidFill>
                <a:srgbClr val="B833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6FE-4008-87A4-B0BAD5564B88}"/>
              </c:ext>
            </c:extLst>
          </c:dPt>
          <c:dPt>
            <c:idx val="3"/>
            <c:invertIfNegative val="0"/>
            <c:bubble3D val="0"/>
            <c:spPr>
              <a:solidFill>
                <a:srgbClr val="083D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6FE-4008-87A4-B0BAD5564B88}"/>
              </c:ext>
            </c:extLst>
          </c:dPt>
          <c:dPt>
            <c:idx val="4"/>
            <c:invertIfNegative val="0"/>
            <c:bubble3D val="0"/>
            <c:spPr>
              <a:solidFill>
                <a:srgbClr val="51A3A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C-DCED-4CF5-8952-1E569542358C}"/>
              </c:ext>
            </c:extLst>
          </c:dPt>
          <c:dPt>
            <c:idx val="5"/>
            <c:invertIfNegative val="0"/>
            <c:bubble3D val="0"/>
            <c:spPr>
              <a:solidFill>
                <a:srgbClr val="CB90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6FE-4008-87A4-B0BAD5564B88}"/>
              </c:ext>
            </c:extLst>
          </c:dPt>
          <c:dPt>
            <c:idx val="6"/>
            <c:invertIfNegative val="0"/>
            <c:bubble3D val="0"/>
            <c:spPr>
              <a:solidFill>
                <a:srgbClr val="CB90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6FE-4008-87A4-B0BAD5564B88}"/>
              </c:ext>
            </c:extLst>
          </c:dPt>
          <c:dPt>
            <c:idx val="7"/>
            <c:invertIfNegative val="0"/>
            <c:bubble3D val="0"/>
            <c:spPr>
              <a:solidFill>
                <a:srgbClr val="51A3A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AE31-46D8-A0FA-AFF067B9A66E}"/>
              </c:ext>
            </c:extLst>
          </c:dPt>
          <c:dPt>
            <c:idx val="9"/>
            <c:invertIfNegative val="0"/>
            <c:bubble3D val="0"/>
            <c:spPr>
              <a:solidFill>
                <a:srgbClr val="083D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6FE-4008-87A4-B0BAD5564B88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6FE-4008-87A4-B0BAD5564B88}"/>
              </c:ext>
            </c:extLst>
          </c:dPt>
          <c:dPt>
            <c:idx val="11"/>
            <c:invertIfNegative val="0"/>
            <c:bubble3D val="0"/>
            <c:spPr>
              <a:solidFill>
                <a:srgbClr val="B833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76FE-4008-87A4-B0BAD5564B88}"/>
              </c:ext>
            </c:extLst>
          </c:dPt>
          <c:dPt>
            <c:idx val="12"/>
            <c:invertIfNegative val="0"/>
            <c:bubble3D val="0"/>
            <c:spPr>
              <a:solidFill>
                <a:srgbClr val="51A3A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76FE-4008-87A4-B0BAD5564B88}"/>
              </c:ext>
            </c:extLst>
          </c:dPt>
          <c:dPt>
            <c:idx val="13"/>
            <c:invertIfNegative val="0"/>
            <c:bubble3D val="0"/>
            <c:spPr>
              <a:solidFill>
                <a:srgbClr val="B833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76FE-4008-87A4-B0BAD5564B88}"/>
              </c:ext>
            </c:extLst>
          </c:dPt>
          <c:dPt>
            <c:idx val="14"/>
            <c:invertIfNegative val="0"/>
            <c:bubble3D val="0"/>
            <c:spPr>
              <a:solidFill>
                <a:srgbClr val="CB90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76FE-4008-87A4-B0BAD5564B88}"/>
              </c:ext>
            </c:extLst>
          </c:dPt>
          <c:dPt>
            <c:idx val="15"/>
            <c:invertIfNegative val="0"/>
            <c:bubble3D val="0"/>
            <c:spPr>
              <a:solidFill>
                <a:srgbClr val="083D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76FE-4008-87A4-B0BAD5564B88}"/>
              </c:ext>
            </c:extLst>
          </c:dPt>
          <c:dPt>
            <c:idx val="16"/>
            <c:invertIfNegative val="0"/>
            <c:bubble3D val="0"/>
            <c:spPr>
              <a:solidFill>
                <a:srgbClr val="BFAE4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76FE-4008-87A4-B0BAD5564B88}"/>
              </c:ext>
            </c:extLst>
          </c:dPt>
          <c:dPt>
            <c:idx val="17"/>
            <c:invertIfNegative val="0"/>
            <c:bubble3D val="0"/>
            <c:spPr>
              <a:solidFill>
                <a:srgbClr val="BFAE4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76FE-4008-87A4-B0BAD5564B88}"/>
              </c:ext>
            </c:extLst>
          </c:dPt>
          <c:dPt>
            <c:idx val="18"/>
            <c:invertIfNegative val="0"/>
            <c:bubble3D val="0"/>
            <c:spPr>
              <a:solidFill>
                <a:srgbClr val="B833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A-DCED-4CF5-8952-1E569542358C}"/>
              </c:ext>
            </c:extLst>
          </c:dPt>
          <c:dPt>
            <c:idx val="19"/>
            <c:invertIfNegative val="0"/>
            <c:bubble3D val="0"/>
            <c:spPr>
              <a:solidFill>
                <a:srgbClr val="BFAE4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76FE-4008-87A4-B0BAD5564B88}"/>
              </c:ext>
            </c:extLst>
          </c:dPt>
          <c:dPt>
            <c:idx val="20"/>
            <c:invertIfNegative val="0"/>
            <c:bubble3D val="0"/>
            <c:spPr>
              <a:solidFill>
                <a:srgbClr val="083D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76FE-4008-87A4-B0BAD5564B88}"/>
              </c:ext>
            </c:extLst>
          </c:dPt>
          <c:dPt>
            <c:idx val="21"/>
            <c:invertIfNegative val="0"/>
            <c:bubble3D val="0"/>
            <c:spPr>
              <a:solidFill>
                <a:srgbClr val="BFAE4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76FE-4008-87A4-B0BAD5564B88}"/>
              </c:ext>
            </c:extLst>
          </c:dPt>
          <c:dPt>
            <c:idx val="22"/>
            <c:invertIfNegative val="0"/>
            <c:bubble3D val="0"/>
            <c:spPr>
              <a:solidFill>
                <a:srgbClr val="B833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76FE-4008-87A4-B0BAD5564B88}"/>
              </c:ext>
            </c:extLst>
          </c:dPt>
          <c:dPt>
            <c:idx val="23"/>
            <c:invertIfNegative val="0"/>
            <c:bubble3D val="0"/>
            <c:spPr>
              <a:solidFill>
                <a:srgbClr val="B833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AE31-46D8-A0FA-AFF067B9A66E}"/>
              </c:ext>
            </c:extLst>
          </c:dPt>
          <c:dPt>
            <c:idx val="26"/>
            <c:invertIfNegative val="0"/>
            <c:bubble3D val="0"/>
            <c:spPr>
              <a:solidFill>
                <a:srgbClr val="B833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76FE-4008-87A4-B0BAD5564B88}"/>
              </c:ext>
            </c:extLst>
          </c:dPt>
          <c:dPt>
            <c:idx val="27"/>
            <c:invertIfNegative val="0"/>
            <c:bubble3D val="0"/>
            <c:spPr>
              <a:solidFill>
                <a:srgbClr val="CB90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AE31-46D8-A0FA-AFF067B9A66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Plan1!$A$2:$A$29</c:f>
              <c:strCache>
                <c:ptCount val="28"/>
                <c:pt idx="0">
                  <c:v>ND</c:v>
                </c:pt>
                <c:pt idx="1">
                  <c:v>Tocantins</c:v>
                </c:pt>
                <c:pt idx="2">
                  <c:v>Sergipe</c:v>
                </c:pt>
                <c:pt idx="3">
                  <c:v>São Paulo </c:v>
                </c:pt>
                <c:pt idx="4">
                  <c:v>Santa Catarina</c:v>
                </c:pt>
                <c:pt idx="5">
                  <c:v>Roraima </c:v>
                </c:pt>
                <c:pt idx="6">
                  <c:v>Rondônia</c:v>
                </c:pt>
                <c:pt idx="7">
                  <c:v>Rio Grande do Sul </c:v>
                </c:pt>
                <c:pt idx="8">
                  <c:v>Rio Grande do Norte</c:v>
                </c:pt>
                <c:pt idx="9">
                  <c:v>Rio de Janeiro</c:v>
                </c:pt>
                <c:pt idx="10">
                  <c:v>Piauí</c:v>
                </c:pt>
                <c:pt idx="11">
                  <c:v>Pernambuco</c:v>
                </c:pt>
                <c:pt idx="12">
                  <c:v>Paraná</c:v>
                </c:pt>
                <c:pt idx="13">
                  <c:v>Paraíba</c:v>
                </c:pt>
                <c:pt idx="14">
                  <c:v>Pará</c:v>
                </c:pt>
                <c:pt idx="15">
                  <c:v>Minas Gerais</c:v>
                </c:pt>
                <c:pt idx="16">
                  <c:v>Mato Grosso do Sul</c:v>
                </c:pt>
                <c:pt idx="17">
                  <c:v>Mato Grosso</c:v>
                </c:pt>
                <c:pt idx="18">
                  <c:v>Maranhão </c:v>
                </c:pt>
                <c:pt idx="19">
                  <c:v>Goiás</c:v>
                </c:pt>
                <c:pt idx="20">
                  <c:v>Espirito Santo </c:v>
                </c:pt>
                <c:pt idx="21">
                  <c:v>Distrito Federal</c:v>
                </c:pt>
                <c:pt idx="22">
                  <c:v>Ceará</c:v>
                </c:pt>
                <c:pt idx="23">
                  <c:v>Bahia </c:v>
                </c:pt>
                <c:pt idx="24">
                  <c:v>Amazonas </c:v>
                </c:pt>
                <c:pt idx="25">
                  <c:v>Amapá</c:v>
                </c:pt>
                <c:pt idx="26">
                  <c:v>Alagoas</c:v>
                </c:pt>
                <c:pt idx="27">
                  <c:v>Acre </c:v>
                </c:pt>
              </c:strCache>
            </c:strRef>
          </c:cat>
          <c:val>
            <c:numRef>
              <c:f>Plan1!$B$2:$B$29</c:f>
              <c:numCache>
                <c:formatCode>General</c:formatCode>
                <c:ptCount val="28"/>
                <c:pt idx="0">
                  <c:v>423</c:v>
                </c:pt>
                <c:pt idx="1">
                  <c:v>0</c:v>
                </c:pt>
                <c:pt idx="2">
                  <c:v>1</c:v>
                </c:pt>
                <c:pt idx="3">
                  <c:v>582</c:v>
                </c:pt>
                <c:pt idx="4">
                  <c:v>45</c:v>
                </c:pt>
                <c:pt idx="5">
                  <c:v>1</c:v>
                </c:pt>
                <c:pt idx="6">
                  <c:v>1</c:v>
                </c:pt>
                <c:pt idx="7">
                  <c:v>67</c:v>
                </c:pt>
                <c:pt idx="8">
                  <c:v>4</c:v>
                </c:pt>
                <c:pt idx="9">
                  <c:v>176</c:v>
                </c:pt>
                <c:pt idx="10">
                  <c:v>1</c:v>
                </c:pt>
                <c:pt idx="11">
                  <c:v>22</c:v>
                </c:pt>
                <c:pt idx="12">
                  <c:v>68</c:v>
                </c:pt>
                <c:pt idx="13">
                  <c:v>6</c:v>
                </c:pt>
                <c:pt idx="14">
                  <c:v>9</c:v>
                </c:pt>
                <c:pt idx="15">
                  <c:v>65</c:v>
                </c:pt>
                <c:pt idx="16">
                  <c:v>7</c:v>
                </c:pt>
                <c:pt idx="17">
                  <c:v>15</c:v>
                </c:pt>
                <c:pt idx="18">
                  <c:v>9</c:v>
                </c:pt>
                <c:pt idx="19">
                  <c:v>14</c:v>
                </c:pt>
                <c:pt idx="20">
                  <c:v>30</c:v>
                </c:pt>
                <c:pt idx="21">
                  <c:v>33</c:v>
                </c:pt>
                <c:pt idx="22">
                  <c:v>4</c:v>
                </c:pt>
                <c:pt idx="23">
                  <c:v>40</c:v>
                </c:pt>
                <c:pt idx="24">
                  <c:v>2</c:v>
                </c:pt>
                <c:pt idx="25">
                  <c:v>1</c:v>
                </c:pt>
                <c:pt idx="26">
                  <c:v>0</c:v>
                </c:pt>
                <c:pt idx="2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76FE-4008-87A4-B0BAD5564B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84884640"/>
        <c:axId val="284884080"/>
      </c:barChart>
      <c:valAx>
        <c:axId val="2848840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84884640"/>
        <c:crosses val="autoZero"/>
        <c:crossBetween val="between"/>
      </c:valAx>
      <c:catAx>
        <c:axId val="284884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284884080"/>
        <c:crosses val="autoZero"/>
        <c:auto val="1"/>
        <c:lblAlgn val="l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Century Gothic" panose="020B0502020202020204" pitchFamily="34" charset="0"/>
        </a:defRPr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457863762776729E-2"/>
          <c:y val="1.7368435201862938E-2"/>
          <c:w val="0.94123761216842516"/>
          <c:h val="0.80900969383356491"/>
        </c:manualLayout>
      </c:layout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2013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8707881674522543E-2"/>
                  <c:y val="-4.31013592873822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FB9-4ACA-8479-551263BF1595}"/>
                </c:ext>
              </c:extLst>
            </c:dLbl>
            <c:dLbl>
              <c:idx val="3"/>
              <c:layout>
                <c:manualLayout>
                  <c:x val="-7.6146198200981964E-3"/>
                  <c:y val="-3.36828502484873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FB9-4ACA-8479-551263BF1595}"/>
                </c:ext>
              </c:extLst>
            </c:dLbl>
            <c:dLbl>
              <c:idx val="5"/>
              <c:layout>
                <c:manualLayout>
                  <c:x val="-3.7717126721103292E-2"/>
                  <c:y val="-3.36828502484873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B9-4ACA-8479-551263BF15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Planilha1!$A$2:$A$8</c:f>
              <c:strCache>
                <c:ptCount val="7"/>
                <c:pt idx="0">
                  <c:v>Reclamação</c:v>
                </c:pt>
                <c:pt idx="1">
                  <c:v>Informação</c:v>
                </c:pt>
                <c:pt idx="2">
                  <c:v>Solicitação</c:v>
                </c:pt>
                <c:pt idx="3">
                  <c:v>Denúncia</c:v>
                </c:pt>
                <c:pt idx="4">
                  <c:v>Elogio</c:v>
                </c:pt>
                <c:pt idx="5">
                  <c:v>Sugestão</c:v>
                </c:pt>
                <c:pt idx="6">
                  <c:v>Diversos</c:v>
                </c:pt>
              </c:strCache>
            </c:strRef>
          </c:cat>
          <c:val>
            <c:numRef>
              <c:f>Planilha1!$B$2:$B$8</c:f>
              <c:numCache>
                <c:formatCode>General</c:formatCode>
                <c:ptCount val="7"/>
                <c:pt idx="0">
                  <c:v>206</c:v>
                </c:pt>
                <c:pt idx="1">
                  <c:v>192</c:v>
                </c:pt>
                <c:pt idx="2">
                  <c:v>499</c:v>
                </c:pt>
                <c:pt idx="3">
                  <c:v>82</c:v>
                </c:pt>
                <c:pt idx="4">
                  <c:v>15</c:v>
                </c:pt>
                <c:pt idx="5">
                  <c:v>76</c:v>
                </c:pt>
                <c:pt idx="6">
                  <c:v>557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FB9-4ACA-8479-551263BF159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6015200"/>
        <c:axId val="427669776"/>
      </c:lineChart>
      <c:catAx>
        <c:axId val="11601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427669776"/>
        <c:crosses val="autoZero"/>
        <c:auto val="1"/>
        <c:lblAlgn val="ctr"/>
        <c:lblOffset val="100"/>
        <c:noMultiLvlLbl val="0"/>
      </c:catAx>
      <c:valAx>
        <c:axId val="427669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16015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726782148674774E-3"/>
          <c:y val="0.93647416494872215"/>
          <c:w val="0.14359520682760196"/>
          <c:h val="4.7368982142840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BFAE4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1DA-4BA9-ABFC-4D659E7C1DA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Assuntos Gerais</c:v>
                </c:pt>
                <c:pt idx="1">
                  <c:v>Resolução</c:v>
                </c:pt>
                <c:pt idx="2">
                  <c:v>Dúvida</c:v>
                </c:pt>
                <c:pt idx="3">
                  <c:v>Anuidade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6</c:v>
                </c:pt>
                <c:pt idx="1">
                  <c:v>21</c:v>
                </c:pt>
                <c:pt idx="2">
                  <c:v>101</c:v>
                </c:pt>
                <c:pt idx="3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50-45F8-9C5A-8BEEB265BC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42468368"/>
        <c:axId val="242467808"/>
      </c:barChart>
      <c:valAx>
        <c:axId val="2424678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2468368"/>
        <c:crosses val="autoZero"/>
        <c:crossBetween val="between"/>
      </c:valAx>
      <c:catAx>
        <c:axId val="2424683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2424678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F7F7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FCA-43C3-B136-B05A8B159CF3}"/>
              </c:ext>
            </c:extLst>
          </c:dPt>
          <c:dPt>
            <c:idx val="3"/>
            <c:invertIfNegative val="0"/>
            <c:bubble3D val="0"/>
            <c:spPr>
              <a:solidFill>
                <a:srgbClr val="083D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FCA-43C3-B136-B05A8B159C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Plan1!$A$2:$A$6</c:f>
              <c:strCache>
                <c:ptCount val="5"/>
                <c:pt idx="0">
                  <c:v>Acesso SICCAU</c:v>
                </c:pt>
                <c:pt idx="1">
                  <c:v>RRT</c:v>
                </c:pt>
                <c:pt idx="2">
                  <c:v>Registro PJ</c:v>
                </c:pt>
                <c:pt idx="3">
                  <c:v>Registro PF</c:v>
                </c:pt>
                <c:pt idx="4">
                  <c:v>CAT</c:v>
                </c:pt>
              </c:strCache>
            </c:strRef>
          </c:cat>
          <c:val>
            <c:numRef>
              <c:f>Plan1!$B$2:$B$6</c:f>
              <c:numCache>
                <c:formatCode>General</c:formatCode>
                <c:ptCount val="5"/>
                <c:pt idx="0">
                  <c:v>9</c:v>
                </c:pt>
                <c:pt idx="1">
                  <c:v>191</c:v>
                </c:pt>
                <c:pt idx="2">
                  <c:v>49</c:v>
                </c:pt>
                <c:pt idx="3">
                  <c:v>214</c:v>
                </c:pt>
                <c:pt idx="4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CA-43C3-B136-B05A8B159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77117344"/>
        <c:axId val="277116784"/>
      </c:barChart>
      <c:valAx>
        <c:axId val="277116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7117344"/>
        <c:crosses val="autoZero"/>
        <c:crossBetween val="between"/>
      </c:valAx>
      <c:catAx>
        <c:axId val="2771173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2771167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504445113288092E-2"/>
          <c:y val="2.2800780902804813E-2"/>
          <c:w val="0.92041088575395402"/>
          <c:h val="0.661116263118939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Reclamação</c:v>
                </c:pt>
              </c:strCache>
            </c:strRef>
          </c:tx>
          <c:spPr>
            <a:solidFill>
              <a:srgbClr val="6B4256"/>
            </a:solidFill>
            <a:ln>
              <a:noFill/>
            </a:ln>
            <a:effectLst/>
          </c:spPr>
          <c:invertIfNegative val="0"/>
          <c:cat>
            <c:strRef>
              <c:f>Plan1!$A$5:$A$13</c:f>
              <c:strCache>
                <c:ptCount val="9"/>
                <c:pt idx="0">
                  <c:v>Abril </c:v>
                </c:pt>
                <c:pt idx="1">
                  <c:v>Maio </c:v>
                </c:pt>
                <c:pt idx="2">
                  <c:v>Junho</c:v>
                </c:pt>
                <c:pt idx="3">
                  <c:v>Julho</c:v>
                </c:pt>
                <c:pt idx="4">
                  <c:v>Agosto </c:v>
                </c:pt>
                <c:pt idx="5">
                  <c:v>setembro </c:v>
                </c:pt>
                <c:pt idx="6">
                  <c:v>Outubro</c:v>
                </c:pt>
                <c:pt idx="7">
                  <c:v>Novembro </c:v>
                </c:pt>
                <c:pt idx="8">
                  <c:v>Dezembro</c:v>
                </c:pt>
              </c:strCache>
            </c:strRef>
          </c:cat>
          <c:val>
            <c:numRef>
              <c:f>Plan1!$B$5:$B$13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18</c:v>
                </c:pt>
                <c:pt idx="7">
                  <c:v>153</c:v>
                </c:pt>
                <c:pt idx="8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4-4613-BC7E-9593F0DD44CD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Informação </c:v>
                </c:pt>
              </c:strCache>
            </c:strRef>
          </c:tx>
          <c:spPr>
            <a:solidFill>
              <a:srgbClr val="BFAE48"/>
            </a:solidFill>
            <a:ln>
              <a:noFill/>
            </a:ln>
            <a:effectLst/>
          </c:spPr>
          <c:invertIfNegative val="0"/>
          <c:cat>
            <c:strRef>
              <c:f>Plan1!$A$5:$A$13</c:f>
              <c:strCache>
                <c:ptCount val="9"/>
                <c:pt idx="0">
                  <c:v>Abril </c:v>
                </c:pt>
                <c:pt idx="1">
                  <c:v>Maio </c:v>
                </c:pt>
                <c:pt idx="2">
                  <c:v>Junho</c:v>
                </c:pt>
                <c:pt idx="3">
                  <c:v>Julho</c:v>
                </c:pt>
                <c:pt idx="4">
                  <c:v>Agosto </c:v>
                </c:pt>
                <c:pt idx="5">
                  <c:v>setembro </c:v>
                </c:pt>
                <c:pt idx="6">
                  <c:v>Outubro</c:v>
                </c:pt>
                <c:pt idx="7">
                  <c:v>Novembro </c:v>
                </c:pt>
                <c:pt idx="8">
                  <c:v>Dezembro</c:v>
                </c:pt>
              </c:strCache>
            </c:strRef>
          </c:cat>
          <c:val>
            <c:numRef>
              <c:f>Plan1!$C$5:$C$13</c:f>
              <c:numCache>
                <c:formatCode>General</c:formatCode>
                <c:ptCount val="9"/>
                <c:pt idx="0">
                  <c:v>3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14</c:v>
                </c:pt>
                <c:pt idx="6">
                  <c:v>14</c:v>
                </c:pt>
                <c:pt idx="7">
                  <c:v>126</c:v>
                </c:pt>
                <c:pt idx="8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E4-4613-BC7E-9593F0DD44CD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Solicitação </c:v>
                </c:pt>
              </c:strCache>
            </c:strRef>
          </c:tx>
          <c:spPr>
            <a:solidFill>
              <a:srgbClr val="083D77"/>
            </a:solidFill>
            <a:ln>
              <a:noFill/>
            </a:ln>
            <a:effectLst/>
          </c:spPr>
          <c:invertIfNegative val="0"/>
          <c:cat>
            <c:strRef>
              <c:f>Plan1!$A$5:$A$13</c:f>
              <c:strCache>
                <c:ptCount val="9"/>
                <c:pt idx="0">
                  <c:v>Abril </c:v>
                </c:pt>
                <c:pt idx="1">
                  <c:v>Maio </c:v>
                </c:pt>
                <c:pt idx="2">
                  <c:v>Junho</c:v>
                </c:pt>
                <c:pt idx="3">
                  <c:v>Julho</c:v>
                </c:pt>
                <c:pt idx="4">
                  <c:v>Agosto </c:v>
                </c:pt>
                <c:pt idx="5">
                  <c:v>setembro </c:v>
                </c:pt>
                <c:pt idx="6">
                  <c:v>Outubro</c:v>
                </c:pt>
                <c:pt idx="7">
                  <c:v>Novembro </c:v>
                </c:pt>
                <c:pt idx="8">
                  <c:v>Dezembro</c:v>
                </c:pt>
              </c:strCache>
            </c:strRef>
          </c:cat>
          <c:val>
            <c:numRef>
              <c:f>Plan1!$D$5:$D$13</c:f>
              <c:numCache>
                <c:formatCode>General</c:formatCode>
                <c:ptCount val="9"/>
                <c:pt idx="0">
                  <c:v>37</c:v>
                </c:pt>
                <c:pt idx="1">
                  <c:v>45</c:v>
                </c:pt>
                <c:pt idx="2">
                  <c:v>46</c:v>
                </c:pt>
                <c:pt idx="3">
                  <c:v>45</c:v>
                </c:pt>
                <c:pt idx="4">
                  <c:v>42</c:v>
                </c:pt>
                <c:pt idx="5">
                  <c:v>27</c:v>
                </c:pt>
                <c:pt idx="6">
                  <c:v>32</c:v>
                </c:pt>
                <c:pt idx="7">
                  <c:v>184</c:v>
                </c:pt>
                <c:pt idx="8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E4-4613-BC7E-9593F0DD44CD}"/>
            </c:ext>
          </c:extLst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Denúncia </c:v>
                </c:pt>
              </c:strCache>
            </c:strRef>
          </c:tx>
          <c:spPr>
            <a:solidFill>
              <a:srgbClr val="B8336A"/>
            </a:solidFill>
            <a:ln>
              <a:noFill/>
            </a:ln>
            <a:effectLst/>
          </c:spPr>
          <c:invertIfNegative val="0"/>
          <c:cat>
            <c:strRef>
              <c:f>Plan1!$A$5:$A$13</c:f>
              <c:strCache>
                <c:ptCount val="9"/>
                <c:pt idx="0">
                  <c:v>Abril </c:v>
                </c:pt>
                <c:pt idx="1">
                  <c:v>Maio </c:v>
                </c:pt>
                <c:pt idx="2">
                  <c:v>Junho</c:v>
                </c:pt>
                <c:pt idx="3">
                  <c:v>Julho</c:v>
                </c:pt>
                <c:pt idx="4">
                  <c:v>Agosto </c:v>
                </c:pt>
                <c:pt idx="5">
                  <c:v>setembro </c:v>
                </c:pt>
                <c:pt idx="6">
                  <c:v>Outubro</c:v>
                </c:pt>
                <c:pt idx="7">
                  <c:v>Novembro </c:v>
                </c:pt>
                <c:pt idx="8">
                  <c:v>Dezembro</c:v>
                </c:pt>
              </c:strCache>
            </c:strRef>
          </c:cat>
          <c:val>
            <c:numRef>
              <c:f>Plan1!$E$5:$E$13</c:f>
              <c:numCache>
                <c:formatCode>General</c:formatCode>
                <c:ptCount val="9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9</c:v>
                </c:pt>
                <c:pt idx="6">
                  <c:v>19</c:v>
                </c:pt>
                <c:pt idx="7">
                  <c:v>40</c:v>
                </c:pt>
                <c:pt idx="8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E4-4613-BC7E-9593F0DD44CD}"/>
            </c:ext>
          </c:extLst>
        </c:ser>
        <c:ser>
          <c:idx val="4"/>
          <c:order val="4"/>
          <c:tx>
            <c:strRef>
              <c:f>Plan1!$F$1</c:f>
              <c:strCache>
                <c:ptCount val="1"/>
                <c:pt idx="0">
                  <c:v>Sugestão </c:v>
                </c:pt>
              </c:strCache>
            </c:strRef>
          </c:tx>
          <c:spPr>
            <a:solidFill>
              <a:srgbClr val="CB904D"/>
            </a:solidFill>
            <a:ln>
              <a:noFill/>
            </a:ln>
            <a:effectLst/>
          </c:spPr>
          <c:invertIfNegative val="0"/>
          <c:cat>
            <c:strRef>
              <c:f>Plan1!$A$5:$A$13</c:f>
              <c:strCache>
                <c:ptCount val="9"/>
                <c:pt idx="0">
                  <c:v>Abril </c:v>
                </c:pt>
                <c:pt idx="1">
                  <c:v>Maio </c:v>
                </c:pt>
                <c:pt idx="2">
                  <c:v>Junho</c:v>
                </c:pt>
                <c:pt idx="3">
                  <c:v>Julho</c:v>
                </c:pt>
                <c:pt idx="4">
                  <c:v>Agosto </c:v>
                </c:pt>
                <c:pt idx="5">
                  <c:v>setembro </c:v>
                </c:pt>
                <c:pt idx="6">
                  <c:v>Outubro</c:v>
                </c:pt>
                <c:pt idx="7">
                  <c:v>Novembro </c:v>
                </c:pt>
                <c:pt idx="8">
                  <c:v>Dezembro</c:v>
                </c:pt>
              </c:strCache>
            </c:strRef>
          </c:cat>
          <c:val>
            <c:numRef>
              <c:f>Plan1!$F$5:$F$13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</c:v>
                </c:pt>
                <c:pt idx="6">
                  <c:v>3</c:v>
                </c:pt>
                <c:pt idx="7">
                  <c:v>62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E4-4613-BC7E-9593F0DD44CD}"/>
            </c:ext>
          </c:extLst>
        </c:ser>
        <c:ser>
          <c:idx val="5"/>
          <c:order val="5"/>
          <c:tx>
            <c:strRef>
              <c:f>Plan1!$G$1</c:f>
              <c:strCache>
                <c:ptCount val="1"/>
                <c:pt idx="0">
                  <c:v>Elogios </c:v>
                </c:pt>
              </c:strCache>
            </c:strRef>
          </c:tx>
          <c:spPr>
            <a:solidFill>
              <a:srgbClr val="6FD08C"/>
            </a:solidFill>
            <a:ln>
              <a:noFill/>
            </a:ln>
            <a:effectLst/>
          </c:spPr>
          <c:invertIfNegative val="0"/>
          <c:cat>
            <c:strRef>
              <c:f>Plan1!$A$5:$A$13</c:f>
              <c:strCache>
                <c:ptCount val="9"/>
                <c:pt idx="0">
                  <c:v>Abril </c:v>
                </c:pt>
                <c:pt idx="1">
                  <c:v>Maio </c:v>
                </c:pt>
                <c:pt idx="2">
                  <c:v>Junho</c:v>
                </c:pt>
                <c:pt idx="3">
                  <c:v>Julho</c:v>
                </c:pt>
                <c:pt idx="4">
                  <c:v>Agosto </c:v>
                </c:pt>
                <c:pt idx="5">
                  <c:v>setembro </c:v>
                </c:pt>
                <c:pt idx="6">
                  <c:v>Outubro</c:v>
                </c:pt>
                <c:pt idx="7">
                  <c:v>Novembro </c:v>
                </c:pt>
                <c:pt idx="8">
                  <c:v>Dezembro</c:v>
                </c:pt>
              </c:strCache>
            </c:strRef>
          </c:cat>
          <c:val>
            <c:numRef>
              <c:f>Plan1!$G$5:$G$13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14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8E4-4613-BC7E-9593F0DD44CD}"/>
            </c:ext>
          </c:extLst>
        </c:ser>
        <c:ser>
          <c:idx val="6"/>
          <c:order val="6"/>
          <c:tx>
            <c:strRef>
              <c:f>Plan1!$H$1</c:f>
              <c:strCache>
                <c:ptCount val="1"/>
                <c:pt idx="0">
                  <c:v>Diversos</c:v>
                </c:pt>
              </c:strCache>
            </c:strRef>
          </c:tx>
          <c:spPr>
            <a:solidFill>
              <a:srgbClr val="51A3A3"/>
            </a:solidFill>
            <a:ln>
              <a:noFill/>
            </a:ln>
            <a:effectLst/>
          </c:spPr>
          <c:invertIfNegative val="0"/>
          <c:cat>
            <c:strRef>
              <c:f>Plan1!$A$5:$A$13</c:f>
              <c:strCache>
                <c:ptCount val="9"/>
                <c:pt idx="0">
                  <c:v>Abril </c:v>
                </c:pt>
                <c:pt idx="1">
                  <c:v>Maio </c:v>
                </c:pt>
                <c:pt idx="2">
                  <c:v>Junho</c:v>
                </c:pt>
                <c:pt idx="3">
                  <c:v>Julho</c:v>
                </c:pt>
                <c:pt idx="4">
                  <c:v>Agosto </c:v>
                </c:pt>
                <c:pt idx="5">
                  <c:v>setembro </c:v>
                </c:pt>
                <c:pt idx="6">
                  <c:v>Outubro</c:v>
                </c:pt>
                <c:pt idx="7">
                  <c:v>Novembro </c:v>
                </c:pt>
                <c:pt idx="8">
                  <c:v>Dezembro</c:v>
                </c:pt>
              </c:strCache>
            </c:strRef>
          </c:cat>
          <c:val>
            <c:numRef>
              <c:f>Plan1!$H$5:$H$13</c:f>
              <c:numCache>
                <c:formatCode>General</c:formatCode>
                <c:ptCount val="9"/>
                <c:pt idx="0">
                  <c:v>62</c:v>
                </c:pt>
                <c:pt idx="1">
                  <c:v>93</c:v>
                </c:pt>
                <c:pt idx="2">
                  <c:v>71</c:v>
                </c:pt>
                <c:pt idx="3">
                  <c:v>99</c:v>
                </c:pt>
                <c:pt idx="4">
                  <c:v>70</c:v>
                </c:pt>
                <c:pt idx="5">
                  <c:v>32</c:v>
                </c:pt>
                <c:pt idx="6">
                  <c:v>30</c:v>
                </c:pt>
                <c:pt idx="7">
                  <c:v>87</c:v>
                </c:pt>
                <c:pt idx="8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8E4-4613-BC7E-9593F0DD4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3559888"/>
        <c:axId val="283560448"/>
      </c:barChart>
      <c:catAx>
        <c:axId val="28355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0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283560448"/>
        <c:crosses val="autoZero"/>
        <c:auto val="1"/>
        <c:lblAlgn val="ctr"/>
        <c:lblOffset val="100"/>
        <c:noMultiLvlLbl val="0"/>
      </c:catAx>
      <c:valAx>
        <c:axId val="283560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283559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32363402169E-2"/>
          <c:y val="0.94226545975967257"/>
          <c:w val="0.89999993527319566"/>
          <c:h val="5.77345402403273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009087801459"/>
          <c:y val="4.1773415654338926E-3"/>
          <c:w val="0.83099419038328826"/>
          <c:h val="0.99582339529857689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Reclamação </c:v>
                </c:pt>
              </c:strCache>
            </c:strRef>
          </c:tx>
          <c:spPr>
            <a:ln w="22225" cap="rnd">
              <a:solidFill>
                <a:srgbClr val="6B4256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9165898323266119E-2"/>
                  <c:y val="-0.1717833455821021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DF3-4644-A1F1-5C18EBAA05A0}"/>
                </c:ext>
              </c:extLst>
            </c:dLbl>
            <c:dLbl>
              <c:idx val="8"/>
              <c:layout>
                <c:manualLayout>
                  <c:x val="-1.6539509136709624E-2"/>
                  <c:y val="-2.6929256221698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F3-4644-A1F1-5C18EBAA05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Plan1!$A$2:$A$13</c:f>
              <c:strCache>
                <c:ptCount val="12"/>
                <c:pt idx="0">
                  <c:v>Janeiro </c:v>
                </c:pt>
                <c:pt idx="1">
                  <c:v>Fevereiro</c:v>
                </c:pt>
                <c:pt idx="2">
                  <c:v>Março </c:v>
                </c:pt>
                <c:pt idx="3">
                  <c:v>Abil </c:v>
                </c:pt>
                <c:pt idx="4">
                  <c:v>Maio</c:v>
                </c:pt>
                <c:pt idx="5">
                  <c:v>Junho </c:v>
                </c:pt>
                <c:pt idx="6">
                  <c:v>Julho </c:v>
                </c:pt>
                <c:pt idx="7">
                  <c:v>Agosto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 </c:v>
                </c:pt>
              </c:strCache>
            </c:strRef>
          </c:cat>
          <c:val>
            <c:numRef>
              <c:f>Plan1!$B$2:$B$13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18</c:v>
                </c:pt>
                <c:pt idx="10">
                  <c:v>153</c:v>
                </c:pt>
                <c:pt idx="11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DF3-4644-A1F1-5C18EBAA05A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83562688"/>
        <c:axId val="283563248"/>
      </c:lineChart>
      <c:catAx>
        <c:axId val="2835626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83563248"/>
        <c:crosses val="autoZero"/>
        <c:auto val="1"/>
        <c:lblAlgn val="ctr"/>
        <c:lblOffset val="100"/>
        <c:noMultiLvlLbl val="0"/>
      </c:catAx>
      <c:valAx>
        <c:axId val="2835632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3562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345126140421368"/>
          <c:y val="3.8772306081614229E-2"/>
          <c:w val="0.80604383775922051"/>
          <c:h val="0.961227133243167"/>
        </c:manualLayout>
      </c:layout>
      <c:lineChart>
        <c:grouping val="standard"/>
        <c:varyColors val="0"/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83564928"/>
        <c:axId val="283565488"/>
      </c:lineChart>
      <c:catAx>
        <c:axId val="2835649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83565488"/>
        <c:crosses val="autoZero"/>
        <c:auto val="1"/>
        <c:lblAlgn val="ctr"/>
        <c:lblOffset val="100"/>
        <c:noMultiLvlLbl val="0"/>
      </c:catAx>
      <c:valAx>
        <c:axId val="2835654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356492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009087801459"/>
          <c:y val="4.1773415654338926E-3"/>
          <c:w val="0.83099419038328826"/>
          <c:h val="0.99582339529857689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Reclamação </c:v>
                </c:pt>
              </c:strCache>
            </c:strRef>
          </c:tx>
          <c:spPr>
            <a:ln w="22225" cap="rnd">
              <a:solidFill>
                <a:srgbClr val="BFAE48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9165898323266119E-2"/>
                  <c:y val="-0.2071214191137903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77-4BD9-9117-B421266DA47D}"/>
                </c:ext>
              </c:extLst>
            </c:dLbl>
            <c:dLbl>
              <c:idx val="8"/>
              <c:layout>
                <c:manualLayout>
                  <c:x val="-1.6539509136709624E-2"/>
                  <c:y val="-2.6929256221698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77-4BD9-9117-B421266DA4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Plan1!$A$2:$A$13</c:f>
              <c:strCache>
                <c:ptCount val="12"/>
                <c:pt idx="0">
                  <c:v>Janeiro </c:v>
                </c:pt>
                <c:pt idx="1">
                  <c:v>Fevereiro</c:v>
                </c:pt>
                <c:pt idx="2">
                  <c:v>Março </c:v>
                </c:pt>
                <c:pt idx="3">
                  <c:v>Abil </c:v>
                </c:pt>
                <c:pt idx="4">
                  <c:v>Maio</c:v>
                </c:pt>
                <c:pt idx="5">
                  <c:v>Junho </c:v>
                </c:pt>
                <c:pt idx="6">
                  <c:v>Julho </c:v>
                </c:pt>
                <c:pt idx="7">
                  <c:v>Agosto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 </c:v>
                </c:pt>
              </c:strCache>
            </c:strRef>
          </c:cat>
          <c:val>
            <c:numRef>
              <c:f>Plan1!$B$2:$B$13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  <c:pt idx="7">
                  <c:v>0</c:v>
                </c:pt>
                <c:pt idx="8">
                  <c:v>14</c:v>
                </c:pt>
                <c:pt idx="9">
                  <c:v>14</c:v>
                </c:pt>
                <c:pt idx="10">
                  <c:v>126</c:v>
                </c:pt>
                <c:pt idx="11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77-4BD9-9117-B421266DA47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83567728"/>
        <c:axId val="283568288"/>
      </c:lineChart>
      <c:catAx>
        <c:axId val="2835677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83568288"/>
        <c:crosses val="autoZero"/>
        <c:auto val="1"/>
        <c:lblAlgn val="ctr"/>
        <c:lblOffset val="100"/>
        <c:noMultiLvlLbl val="0"/>
      </c:catAx>
      <c:valAx>
        <c:axId val="2835682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3567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009087801459"/>
          <c:y val="4.1773415654338926E-3"/>
          <c:w val="0.83099419038328826"/>
          <c:h val="0.99582339529857689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Reclamação </c:v>
                </c:pt>
              </c:strCache>
            </c:strRef>
          </c:tx>
          <c:spPr>
            <a:ln w="22225" cap="rnd">
              <a:solidFill>
                <a:srgbClr val="083D77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9165862044506134E-2"/>
                  <c:y val="0.133609268786079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D3-42C5-A3CC-EA22169B9834}"/>
                </c:ext>
              </c:extLst>
            </c:dLbl>
            <c:dLbl>
              <c:idx val="8"/>
              <c:layout>
                <c:manualLayout>
                  <c:x val="-1.6539509136709624E-2"/>
                  <c:y val="-2.6929256221698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D3-42C5-A3CC-EA22169B98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Plan1!$A$2:$A$13</c:f>
              <c:strCache>
                <c:ptCount val="12"/>
                <c:pt idx="0">
                  <c:v>Janeiro </c:v>
                </c:pt>
                <c:pt idx="1">
                  <c:v>Fevereiro</c:v>
                </c:pt>
                <c:pt idx="2">
                  <c:v>Março </c:v>
                </c:pt>
                <c:pt idx="3">
                  <c:v>Abil </c:v>
                </c:pt>
                <c:pt idx="4">
                  <c:v>Maio</c:v>
                </c:pt>
                <c:pt idx="5">
                  <c:v>Junho </c:v>
                </c:pt>
                <c:pt idx="6">
                  <c:v>Julho </c:v>
                </c:pt>
                <c:pt idx="7">
                  <c:v>Agosto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 </c:v>
                </c:pt>
              </c:strCache>
            </c:strRef>
          </c:cat>
          <c:val>
            <c:numRef>
              <c:f>Plan1!$B$2:$B$13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37</c:v>
                </c:pt>
                <c:pt idx="4">
                  <c:v>45</c:v>
                </c:pt>
                <c:pt idx="5">
                  <c:v>46</c:v>
                </c:pt>
                <c:pt idx="6">
                  <c:v>45</c:v>
                </c:pt>
                <c:pt idx="7">
                  <c:v>42</c:v>
                </c:pt>
                <c:pt idx="8">
                  <c:v>27</c:v>
                </c:pt>
                <c:pt idx="9">
                  <c:v>32</c:v>
                </c:pt>
                <c:pt idx="10">
                  <c:v>184</c:v>
                </c:pt>
                <c:pt idx="11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3D3-42C5-A3CC-EA22169B9834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84868960"/>
        <c:axId val="284869520"/>
      </c:lineChart>
      <c:catAx>
        <c:axId val="2848689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84869520"/>
        <c:crosses val="autoZero"/>
        <c:auto val="1"/>
        <c:lblAlgn val="ctr"/>
        <c:lblOffset val="100"/>
        <c:noMultiLvlLbl val="0"/>
      </c:catAx>
      <c:valAx>
        <c:axId val="2848695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4868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009087801459"/>
          <c:y val="6.0788411700777471E-2"/>
          <c:w val="0.83099419038328826"/>
          <c:h val="0.93921158829922258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Reclamação </c:v>
                </c:pt>
              </c:strCache>
            </c:strRef>
          </c:tx>
          <c:spPr>
            <a:ln w="22225" cap="rnd">
              <a:solidFill>
                <a:srgbClr val="B8336A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9165898323266119E-2"/>
                  <c:y val="-0.1382427600759274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FE-49AA-9E79-D13037FB30C8}"/>
                </c:ext>
              </c:extLst>
            </c:dLbl>
            <c:dLbl>
              <c:idx val="8"/>
              <c:layout>
                <c:manualLayout>
                  <c:x val="-1.6539517539939052E-2"/>
                  <c:y val="-0.160538525007777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FE-49AA-9E79-D13037FB30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Plan1!$A$2:$A$13</c:f>
              <c:strCache>
                <c:ptCount val="12"/>
                <c:pt idx="0">
                  <c:v>Janeiro </c:v>
                </c:pt>
                <c:pt idx="1">
                  <c:v>Fevereiro</c:v>
                </c:pt>
                <c:pt idx="2">
                  <c:v>Março </c:v>
                </c:pt>
                <c:pt idx="3">
                  <c:v>Abil </c:v>
                </c:pt>
                <c:pt idx="4">
                  <c:v>Maio</c:v>
                </c:pt>
                <c:pt idx="5">
                  <c:v>Junho </c:v>
                </c:pt>
                <c:pt idx="6">
                  <c:v>Julho </c:v>
                </c:pt>
                <c:pt idx="7">
                  <c:v>Agosto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 </c:v>
                </c:pt>
              </c:strCache>
            </c:strRef>
          </c:cat>
          <c:val>
            <c:numRef>
              <c:f>Plan1!$B$2:$B$13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9</c:v>
                </c:pt>
                <c:pt idx="9">
                  <c:v>19</c:v>
                </c:pt>
                <c:pt idx="10">
                  <c:v>40</c:v>
                </c:pt>
                <c:pt idx="11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9FE-49AA-9E79-D13037FB30C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84871760"/>
        <c:axId val="284872320"/>
      </c:lineChart>
      <c:catAx>
        <c:axId val="2848717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84872320"/>
        <c:crosses val="autoZero"/>
        <c:auto val="1"/>
        <c:lblAlgn val="ctr"/>
        <c:lblOffset val="100"/>
        <c:noMultiLvlLbl val="0"/>
      </c:catAx>
      <c:valAx>
        <c:axId val="2848723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4871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C17B5-58CF-4A5F-ABC8-C50A10660C8B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241425"/>
            <a:ext cx="54229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B3BF1-4D54-4460-9763-11986F514D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12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094" y="1119505"/>
            <a:ext cx="8310563" cy="2381521"/>
          </a:xfrm>
        </p:spPr>
        <p:txBody>
          <a:bodyPr anchor="b"/>
          <a:lstStyle>
            <a:lvl1pPr algn="ctr"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094" y="3592866"/>
            <a:ext cx="8310563" cy="1651546"/>
          </a:xfrm>
        </p:spPr>
        <p:txBody>
          <a:bodyPr/>
          <a:lstStyle>
            <a:lvl1pPr marL="0" indent="0" algn="ctr">
              <a:buNone/>
              <a:defRPr sz="2181"/>
            </a:lvl1pPr>
            <a:lvl2pPr marL="415549" indent="0" algn="ctr">
              <a:buNone/>
              <a:defRPr sz="1818"/>
            </a:lvl2pPr>
            <a:lvl3pPr marL="831098" indent="0" algn="ctr">
              <a:buNone/>
              <a:defRPr sz="1636"/>
            </a:lvl3pPr>
            <a:lvl4pPr marL="1246647" indent="0" algn="ctr">
              <a:buNone/>
              <a:defRPr sz="1454"/>
            </a:lvl4pPr>
            <a:lvl5pPr marL="1662196" indent="0" algn="ctr">
              <a:buNone/>
              <a:defRPr sz="1454"/>
            </a:lvl5pPr>
            <a:lvl6pPr marL="2077745" indent="0" algn="ctr">
              <a:buNone/>
              <a:defRPr sz="1454"/>
            </a:lvl6pPr>
            <a:lvl7pPr marL="2493294" indent="0" algn="ctr">
              <a:buNone/>
              <a:defRPr sz="1454"/>
            </a:lvl7pPr>
            <a:lvl8pPr marL="2908844" indent="0" algn="ctr">
              <a:buNone/>
              <a:defRPr sz="1454"/>
            </a:lvl8pPr>
            <a:lvl9pPr marL="3324393" indent="0" algn="ctr">
              <a:buNone/>
              <a:defRPr sz="145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76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28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9662" y="364195"/>
            <a:ext cx="2389287" cy="579704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1801" y="364195"/>
            <a:ext cx="7029351" cy="579704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469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336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30" y="1705385"/>
            <a:ext cx="9557147" cy="2845473"/>
          </a:xfrm>
        </p:spPr>
        <p:txBody>
          <a:bodyPr anchor="b"/>
          <a:lstStyle>
            <a:lvl1pPr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030" y="4577778"/>
            <a:ext cx="9557147" cy="1496367"/>
          </a:xfrm>
        </p:spPr>
        <p:txBody>
          <a:bodyPr/>
          <a:lstStyle>
            <a:lvl1pPr marL="0" indent="0">
              <a:buNone/>
              <a:defRPr sz="2181">
                <a:solidFill>
                  <a:schemeClr val="tx1">
                    <a:tint val="75000"/>
                  </a:schemeClr>
                </a:solidFill>
              </a:defRPr>
            </a:lvl1pPr>
            <a:lvl2pPr marL="415549" indent="0">
              <a:buNone/>
              <a:defRPr sz="1818">
                <a:solidFill>
                  <a:schemeClr val="tx1">
                    <a:tint val="75000"/>
                  </a:schemeClr>
                </a:solidFill>
              </a:defRPr>
            </a:lvl2pPr>
            <a:lvl3pPr marL="831098" indent="0">
              <a:buNone/>
              <a:defRPr sz="1636">
                <a:solidFill>
                  <a:schemeClr val="tx1">
                    <a:tint val="75000"/>
                  </a:schemeClr>
                </a:solidFill>
              </a:defRPr>
            </a:lvl3pPr>
            <a:lvl4pPr marL="1246647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4pPr>
            <a:lvl5pPr marL="1662196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5pPr>
            <a:lvl6pPr marL="2077745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6pPr>
            <a:lvl7pPr marL="249329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7pPr>
            <a:lvl8pPr marL="290884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8pPr>
            <a:lvl9pPr marL="3324393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48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1801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9630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12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364196"/>
            <a:ext cx="9557147" cy="13221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3245" y="1676882"/>
            <a:ext cx="4687676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245" y="2498697"/>
            <a:ext cx="4687676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09630" y="1676882"/>
            <a:ext cx="4710762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09630" y="2498697"/>
            <a:ext cx="4710762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6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69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28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762" y="984911"/>
            <a:ext cx="5609630" cy="4861216"/>
          </a:xfrm>
        </p:spPr>
        <p:txBody>
          <a:bodyPr/>
          <a:lstStyle>
            <a:lvl1pPr>
              <a:defRPr sz="2908"/>
            </a:lvl1pPr>
            <a:lvl2pPr>
              <a:defRPr sz="2545"/>
            </a:lvl2pPr>
            <a:lvl3pPr>
              <a:defRPr sz="2181"/>
            </a:lvl3pPr>
            <a:lvl4pPr>
              <a:defRPr sz="1818"/>
            </a:lvl4pPr>
            <a:lvl5pPr>
              <a:defRPr sz="1818"/>
            </a:lvl5pPr>
            <a:lvl6pPr>
              <a:defRPr sz="1818"/>
            </a:lvl6pPr>
            <a:lvl7pPr>
              <a:defRPr sz="1818"/>
            </a:lvl7pPr>
            <a:lvl8pPr>
              <a:defRPr sz="1818"/>
            </a:lvl8pPr>
            <a:lvl9pPr>
              <a:defRPr sz="181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16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10762" y="984911"/>
            <a:ext cx="5609630" cy="4861216"/>
          </a:xfrm>
        </p:spPr>
        <p:txBody>
          <a:bodyPr anchor="t"/>
          <a:lstStyle>
            <a:lvl1pPr marL="0" indent="0">
              <a:buNone/>
              <a:defRPr sz="2908"/>
            </a:lvl1pPr>
            <a:lvl2pPr marL="415549" indent="0">
              <a:buNone/>
              <a:defRPr sz="2545"/>
            </a:lvl2pPr>
            <a:lvl3pPr marL="831098" indent="0">
              <a:buNone/>
              <a:defRPr sz="2181"/>
            </a:lvl3pPr>
            <a:lvl4pPr marL="1246647" indent="0">
              <a:buNone/>
              <a:defRPr sz="1818"/>
            </a:lvl4pPr>
            <a:lvl5pPr marL="1662196" indent="0">
              <a:buNone/>
              <a:defRPr sz="1818"/>
            </a:lvl5pPr>
            <a:lvl6pPr marL="2077745" indent="0">
              <a:buNone/>
              <a:defRPr sz="1818"/>
            </a:lvl6pPr>
            <a:lvl7pPr marL="2493294" indent="0">
              <a:buNone/>
              <a:defRPr sz="1818"/>
            </a:lvl7pPr>
            <a:lvl8pPr marL="2908844" indent="0">
              <a:buNone/>
              <a:defRPr sz="1818"/>
            </a:lvl8pPr>
            <a:lvl9pPr marL="3324393" indent="0">
              <a:buNone/>
              <a:defRPr sz="181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65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1802" y="364196"/>
            <a:ext cx="9557147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802" y="1820976"/>
            <a:ext cx="9557147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1801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C24F6-0E9D-4D76-836D-123E310A9056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70499" y="6340166"/>
            <a:ext cx="3739753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5780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77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31098" rtl="0" eaLnBrk="1" latinLnBrk="0" hangingPunct="1">
        <a:lnSpc>
          <a:spcPct val="90000"/>
        </a:lnSpc>
        <a:spcBef>
          <a:spcPct val="0"/>
        </a:spcBef>
        <a:buNone/>
        <a:defRPr sz="3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775" indent="-207775" algn="l" defTabSz="831098" rtl="0" eaLnBrk="1" latinLnBrk="0" hangingPunct="1">
        <a:lnSpc>
          <a:spcPct val="90000"/>
        </a:lnSpc>
        <a:spcBef>
          <a:spcPts val="909"/>
        </a:spcBef>
        <a:buFont typeface="Arial" panose="020B0604020202020204" pitchFamily="34" charset="0"/>
        <a:buChar char="•"/>
        <a:defRPr sz="2545" kern="1200">
          <a:solidFill>
            <a:schemeClr val="tx1"/>
          </a:solidFill>
          <a:latin typeface="+mn-lt"/>
          <a:ea typeface="+mn-ea"/>
          <a:cs typeface="+mn-cs"/>
        </a:defRPr>
      </a:lvl1pPr>
      <a:lvl2pPr marL="623324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81" kern="1200">
          <a:solidFill>
            <a:schemeClr val="tx1"/>
          </a:solidFill>
          <a:latin typeface="+mn-lt"/>
          <a:ea typeface="+mn-ea"/>
          <a:cs typeface="+mn-cs"/>
        </a:defRPr>
      </a:lvl2pPr>
      <a:lvl3pPr marL="1038873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3pPr>
      <a:lvl4pPr marL="1454422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869971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0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701069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3116618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532167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1pPr>
      <a:lvl2pPr marL="415549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2pPr>
      <a:lvl3pPr marL="831098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3pPr>
      <a:lvl4pPr marL="1246647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662196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077745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49329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290884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324393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chart" Target="../charts/chart11.xml"/><Relationship Id="rId3" Type="http://schemas.openxmlformats.org/officeDocument/2006/relationships/chart" Target="../charts/chart6.xml"/><Relationship Id="rId7" Type="http://schemas.openxmlformats.org/officeDocument/2006/relationships/chart" Target="../charts/chart8.xml"/><Relationship Id="rId12" Type="http://schemas.openxmlformats.org/officeDocument/2006/relationships/image" Target="../media/image10.png"/><Relationship Id="rId2" Type="http://schemas.openxmlformats.org/officeDocument/2006/relationships/chart" Target="../charts/chart5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chart" Target="../charts/chart10.xml"/><Relationship Id="rId5" Type="http://schemas.openxmlformats.org/officeDocument/2006/relationships/chart" Target="../charts/chart7.xml"/><Relationship Id="rId15" Type="http://schemas.openxmlformats.org/officeDocument/2006/relationships/chart" Target="../charts/chart12.xml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chart" Target="../charts/chart9.xml"/><Relationship Id="rId1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chart" Target="../charts/chart1.xml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E1FA0383-4240-48D1-BB1C-BDBBD51084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82" b="3712"/>
          <a:stretch/>
        </p:blipFill>
        <p:spPr>
          <a:xfrm>
            <a:off x="0" y="1"/>
            <a:ext cx="2779266" cy="6840537"/>
          </a:xfrm>
          <a:prstGeom prst="rect">
            <a:avLst/>
          </a:prstGeom>
        </p:spPr>
      </p:pic>
      <p:sp>
        <p:nvSpPr>
          <p:cNvPr id="18" name="Retângulo 17">
            <a:extLst>
              <a:ext uri="{FF2B5EF4-FFF2-40B4-BE49-F238E27FC236}">
                <a16:creationId xmlns:a16="http://schemas.microsoft.com/office/drawing/2014/main" id="{2090F2CE-EBCF-41D2-95AD-8BA8633E7930}"/>
              </a:ext>
            </a:extLst>
          </p:cNvPr>
          <p:cNvSpPr/>
          <p:nvPr/>
        </p:nvSpPr>
        <p:spPr>
          <a:xfrm>
            <a:off x="2779278" y="0"/>
            <a:ext cx="8301472" cy="68405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6" name="CaixaDeTexto 5"/>
          <p:cNvSpPr txBox="1"/>
          <p:nvPr/>
        </p:nvSpPr>
        <p:spPr>
          <a:xfrm>
            <a:off x="2779275" y="2183717"/>
            <a:ext cx="83014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solidFill>
                  <a:srgbClr val="006871"/>
                </a:solidFill>
                <a:latin typeface="Century Gothic" panose="020B0502020202020204" pitchFamily="34" charset="0"/>
              </a:rPr>
              <a:t>2013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779289" y="1028889"/>
            <a:ext cx="8301452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000" b="1" dirty="0">
                <a:solidFill>
                  <a:srgbClr val="00687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OUVIDORIA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033" y="5600589"/>
            <a:ext cx="2435963" cy="70788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2779298" y="4431769"/>
            <a:ext cx="8301452" cy="63675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500" b="1" dirty="0">
                <a:solidFill>
                  <a:srgbClr val="00687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relatório anual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9377744E-7056-4BDF-B300-C394A098C66D}"/>
              </a:ext>
            </a:extLst>
          </p:cNvPr>
          <p:cNvSpPr txBox="1"/>
          <p:nvPr/>
        </p:nvSpPr>
        <p:spPr>
          <a:xfrm>
            <a:off x="0" y="6586621"/>
            <a:ext cx="26179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Century Gothic" panose="020B0502020202020204" pitchFamily="34" charset="0"/>
              </a:rPr>
              <a:t>Photo by Derek Perez on </a:t>
            </a:r>
            <a:r>
              <a:rPr lang="en-US" sz="1050" dirty="0" err="1">
                <a:latin typeface="Century Gothic" panose="020B0502020202020204" pitchFamily="34" charset="0"/>
              </a:rPr>
              <a:t>Unsplash</a:t>
            </a:r>
            <a:endParaRPr lang="pt-BR" sz="105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9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-6" y="0"/>
            <a:ext cx="2779295" cy="6840538"/>
          </a:xfrm>
          <a:prstGeom prst="rect">
            <a:avLst/>
          </a:prstGeom>
          <a:solidFill>
            <a:srgbClr val="6FD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>
              <a:solidFill>
                <a:srgbClr val="6FD08C"/>
              </a:solidFill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ELOGIOS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276653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15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008196" y="4173550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elogio enviado através do Canal</a:t>
            </a:r>
            <a:endParaRPr lang="pt-BR" sz="36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2013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0,9%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88" y="1604818"/>
            <a:ext cx="149805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69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CB9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SUGESTÃO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151266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76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863285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sugestões enviadas </a:t>
            </a:r>
          </a:p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Ouvidoria</a:t>
            </a:r>
            <a:endParaRPr lang="pt-BR" sz="36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89" y="0"/>
            <a:ext cx="8301456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2013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4,6%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92" y="1531474"/>
            <a:ext cx="149805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520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51A3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DIVERSOS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4353636" y="4294125"/>
            <a:ext cx="1175742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557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464919" y="4160124"/>
            <a:ext cx="3663487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 categorizadas como assuntos diversos</a:t>
            </a:r>
            <a:endParaRPr lang="pt-BR" sz="36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2013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34,2%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6103993" y="1465849"/>
            <a:ext cx="165205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02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Gráfico 27"/>
          <p:cNvGraphicFramePr/>
          <p:nvPr>
            <p:extLst>
              <p:ext uri="{D42A27DB-BD31-4B8C-83A1-F6EECF244321}">
                <p14:modId xmlns:p14="http://schemas.microsoft.com/office/powerpoint/2010/main" val="2691842051"/>
              </p:ext>
            </p:extLst>
          </p:nvPr>
        </p:nvGraphicFramePr>
        <p:xfrm>
          <a:off x="1677987" y="1379160"/>
          <a:ext cx="7724775" cy="5085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574826" y="0"/>
            <a:ext cx="2523214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CF6257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PERCENTUAL TOTAL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2013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2" name="Conector reto 11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2"/>
          <p:cNvGrpSpPr/>
          <p:nvPr/>
        </p:nvGrpSpPr>
        <p:grpSpPr>
          <a:xfrm>
            <a:off x="2154727" y="5888556"/>
            <a:ext cx="6622072" cy="521258"/>
            <a:chOff x="2154727" y="5888556"/>
            <a:chExt cx="6622072" cy="521258"/>
          </a:xfrm>
        </p:grpSpPr>
        <p:pic>
          <p:nvPicPr>
            <p:cNvPr id="13" name="Imagem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836"/>
            <a:stretch/>
          </p:blipFill>
          <p:spPr>
            <a:xfrm>
              <a:off x="8446389" y="5913087"/>
              <a:ext cx="330410" cy="288000"/>
            </a:xfrm>
            <a:prstGeom prst="rect">
              <a:avLst/>
            </a:prstGeom>
          </p:spPr>
        </p:pic>
        <p:pic>
          <p:nvPicPr>
            <p:cNvPr id="14" name="Imagem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637"/>
            <a:stretch/>
          </p:blipFill>
          <p:spPr>
            <a:xfrm>
              <a:off x="6725506" y="5891937"/>
              <a:ext cx="329659" cy="288000"/>
            </a:xfrm>
            <a:prstGeom prst="rect">
              <a:avLst/>
            </a:prstGeom>
          </p:spPr>
        </p:pic>
        <p:pic>
          <p:nvPicPr>
            <p:cNvPr id="15" name="Imagem 1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637"/>
            <a:stretch/>
          </p:blipFill>
          <p:spPr>
            <a:xfrm>
              <a:off x="7628012" y="5898081"/>
              <a:ext cx="329658" cy="288000"/>
            </a:xfrm>
            <a:prstGeom prst="rect">
              <a:avLst/>
            </a:prstGeom>
          </p:spPr>
        </p:pic>
        <p:pic>
          <p:nvPicPr>
            <p:cNvPr id="16" name="Imagem 15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478"/>
            <a:stretch/>
          </p:blipFill>
          <p:spPr>
            <a:xfrm>
              <a:off x="5848403" y="5924556"/>
              <a:ext cx="291254" cy="252000"/>
            </a:xfrm>
            <a:prstGeom prst="rect">
              <a:avLst/>
            </a:prstGeom>
          </p:spPr>
        </p:pic>
        <p:pic>
          <p:nvPicPr>
            <p:cNvPr id="17" name="Imagem 16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239"/>
            <a:stretch/>
          </p:blipFill>
          <p:spPr>
            <a:xfrm>
              <a:off x="4850439" y="5888556"/>
              <a:ext cx="328163" cy="288000"/>
            </a:xfrm>
            <a:prstGeom prst="rect">
              <a:avLst/>
            </a:prstGeom>
          </p:spPr>
        </p:pic>
        <p:pic>
          <p:nvPicPr>
            <p:cNvPr id="18" name="Imagem 17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637"/>
            <a:stretch/>
          </p:blipFill>
          <p:spPr>
            <a:xfrm>
              <a:off x="3712940" y="5888556"/>
              <a:ext cx="329658" cy="288000"/>
            </a:xfrm>
            <a:prstGeom prst="rect">
              <a:avLst/>
            </a:prstGeom>
          </p:spPr>
        </p:pic>
        <p:pic>
          <p:nvPicPr>
            <p:cNvPr id="19" name="Imagem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035"/>
            <a:stretch/>
          </p:blipFill>
          <p:spPr>
            <a:xfrm>
              <a:off x="2617795" y="5888556"/>
              <a:ext cx="331167" cy="288000"/>
            </a:xfrm>
            <a:prstGeom prst="rect">
              <a:avLst/>
            </a:prstGeom>
          </p:spPr>
        </p:pic>
        <p:sp>
          <p:nvSpPr>
            <p:cNvPr id="2" name="Elipse 1"/>
            <p:cNvSpPr/>
            <p:nvPr/>
          </p:nvSpPr>
          <p:spPr>
            <a:xfrm>
              <a:off x="2154727" y="6229814"/>
              <a:ext cx="180000" cy="180000"/>
            </a:xfrm>
            <a:prstGeom prst="ellipse">
              <a:avLst/>
            </a:prstGeom>
            <a:solidFill>
              <a:srgbClr val="6B4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Elipse 21"/>
            <p:cNvSpPr/>
            <p:nvPr/>
          </p:nvSpPr>
          <p:spPr>
            <a:xfrm>
              <a:off x="3302623" y="6229814"/>
              <a:ext cx="180000" cy="180000"/>
            </a:xfrm>
            <a:prstGeom prst="ellipse">
              <a:avLst/>
            </a:prstGeom>
            <a:solidFill>
              <a:srgbClr val="BFAE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Elipse 22"/>
            <p:cNvSpPr/>
            <p:nvPr/>
          </p:nvSpPr>
          <p:spPr>
            <a:xfrm>
              <a:off x="4420757" y="6229814"/>
              <a:ext cx="180000" cy="180000"/>
            </a:xfrm>
            <a:prstGeom prst="ellipse">
              <a:avLst/>
            </a:prstGeom>
            <a:solidFill>
              <a:srgbClr val="083D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Elipse 23"/>
            <p:cNvSpPr/>
            <p:nvPr/>
          </p:nvSpPr>
          <p:spPr>
            <a:xfrm>
              <a:off x="5484517" y="6229814"/>
              <a:ext cx="180000" cy="180000"/>
            </a:xfrm>
            <a:prstGeom prst="ellipse">
              <a:avLst/>
            </a:prstGeom>
            <a:solidFill>
              <a:srgbClr val="B833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Elipse 24"/>
            <p:cNvSpPr/>
            <p:nvPr/>
          </p:nvSpPr>
          <p:spPr>
            <a:xfrm>
              <a:off x="6459449" y="6229814"/>
              <a:ext cx="180000" cy="180000"/>
            </a:xfrm>
            <a:prstGeom prst="ellipse">
              <a:avLst/>
            </a:prstGeom>
            <a:solidFill>
              <a:srgbClr val="CB90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Elipse 25"/>
            <p:cNvSpPr/>
            <p:nvPr/>
          </p:nvSpPr>
          <p:spPr>
            <a:xfrm>
              <a:off x="7388530" y="6229814"/>
              <a:ext cx="180000" cy="180000"/>
            </a:xfrm>
            <a:prstGeom prst="ellipse">
              <a:avLst/>
            </a:prstGeom>
            <a:solidFill>
              <a:srgbClr val="6FD0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Elipse 26"/>
            <p:cNvSpPr/>
            <p:nvPr/>
          </p:nvSpPr>
          <p:spPr>
            <a:xfrm>
              <a:off x="8169764" y="6229814"/>
              <a:ext cx="180000" cy="180000"/>
            </a:xfrm>
            <a:prstGeom prst="ellipse">
              <a:avLst/>
            </a:prstGeom>
            <a:solidFill>
              <a:srgbClr val="51A3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4" name="Balão de Fala: Retângulo com Cantos Arredondados 3">
            <a:extLst>
              <a:ext uri="{FF2B5EF4-FFF2-40B4-BE49-F238E27FC236}">
                <a16:creationId xmlns:a16="http://schemas.microsoft.com/office/drawing/2014/main" id="{9E907204-C108-4731-8BA3-579EAC8BF1A5}"/>
              </a:ext>
            </a:extLst>
          </p:cNvPr>
          <p:cNvSpPr/>
          <p:nvPr/>
        </p:nvSpPr>
        <p:spPr>
          <a:xfrm>
            <a:off x="7775370" y="682304"/>
            <a:ext cx="1148787" cy="612648"/>
          </a:xfrm>
          <a:prstGeom prst="wedgeRoundRectCallout">
            <a:avLst/>
          </a:prstGeom>
          <a:solidFill>
            <a:srgbClr val="00687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FAF97B55-FD2C-4D15-89C5-CA718EF15771}"/>
              </a:ext>
            </a:extLst>
          </p:cNvPr>
          <p:cNvSpPr txBox="1"/>
          <p:nvPr/>
        </p:nvSpPr>
        <p:spPr>
          <a:xfrm>
            <a:off x="7775370" y="727018"/>
            <a:ext cx="1148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CARTA DO OUVIDOR</a:t>
            </a:r>
            <a:endParaRPr lang="pt-BR" sz="10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835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74825" y="0"/>
            <a:ext cx="5757149" cy="903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VARIAÇÃO DAS DEMANDAS NOS MESES DE 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2013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3412050868"/>
              </p:ext>
            </p:extLst>
          </p:nvPr>
        </p:nvGraphicFramePr>
        <p:xfrm>
          <a:off x="574824" y="1106879"/>
          <a:ext cx="9788375" cy="665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840635066"/>
              </p:ext>
            </p:extLst>
          </p:nvPr>
        </p:nvGraphicFramePr>
        <p:xfrm>
          <a:off x="574825" y="3100552"/>
          <a:ext cx="9671206" cy="734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574825" y="1295116"/>
            <a:ext cx="331167" cy="288000"/>
          </a:xfrm>
          <a:prstGeom prst="rect">
            <a:avLst/>
          </a:prstGeom>
        </p:spPr>
      </p:pic>
      <p:sp>
        <p:nvSpPr>
          <p:cNvPr id="22" name="CaixaDeTexto 21"/>
          <p:cNvSpPr txBox="1"/>
          <p:nvPr/>
        </p:nvSpPr>
        <p:spPr>
          <a:xfrm>
            <a:off x="905992" y="1308311"/>
            <a:ext cx="1299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RECLAMAÇÕES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3" name="Gráfico 22"/>
          <p:cNvGraphicFramePr/>
          <p:nvPr>
            <p:extLst>
              <p:ext uri="{D42A27DB-BD31-4B8C-83A1-F6EECF244321}">
                <p14:modId xmlns:p14="http://schemas.microsoft.com/office/powerpoint/2010/main" val="281137669"/>
              </p:ext>
            </p:extLst>
          </p:nvPr>
        </p:nvGraphicFramePr>
        <p:xfrm>
          <a:off x="574823" y="1808263"/>
          <a:ext cx="9788375" cy="665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CaixaDeTexto 23"/>
          <p:cNvSpPr txBox="1"/>
          <p:nvPr/>
        </p:nvSpPr>
        <p:spPr>
          <a:xfrm>
            <a:off x="905991" y="2010145"/>
            <a:ext cx="1299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INFORMAÇÕES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574823" y="1996950"/>
            <a:ext cx="329658" cy="288000"/>
          </a:xfrm>
          <a:prstGeom prst="rect">
            <a:avLst/>
          </a:prstGeom>
        </p:spPr>
      </p:pic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1291067538"/>
              </p:ext>
            </p:extLst>
          </p:nvPr>
        </p:nvGraphicFramePr>
        <p:xfrm>
          <a:off x="574823" y="2550591"/>
          <a:ext cx="9788375" cy="665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574823" y="2698783"/>
            <a:ext cx="328163" cy="288000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905991" y="2711528"/>
            <a:ext cx="1299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SOLICITAÇÕES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1283793608"/>
              </p:ext>
            </p:extLst>
          </p:nvPr>
        </p:nvGraphicFramePr>
        <p:xfrm>
          <a:off x="574823" y="3243842"/>
          <a:ext cx="9788375" cy="657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9" name="CaixaDeTexto 18"/>
          <p:cNvSpPr txBox="1"/>
          <p:nvPr/>
        </p:nvSpPr>
        <p:spPr>
          <a:xfrm>
            <a:off x="902986" y="3459371"/>
            <a:ext cx="1299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DENÚNCIA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0" name="Imagem 19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574823" y="3441660"/>
            <a:ext cx="291254" cy="252000"/>
          </a:xfrm>
          <a:prstGeom prst="rect">
            <a:avLst/>
          </a:prstGeom>
        </p:spPr>
      </p:pic>
      <p:graphicFrame>
        <p:nvGraphicFramePr>
          <p:cNvPr id="27" name="Gráfico 26"/>
          <p:cNvGraphicFramePr/>
          <p:nvPr>
            <p:extLst>
              <p:ext uri="{D42A27DB-BD31-4B8C-83A1-F6EECF244321}">
                <p14:modId xmlns:p14="http://schemas.microsoft.com/office/powerpoint/2010/main" val="2342755682"/>
              </p:ext>
            </p:extLst>
          </p:nvPr>
        </p:nvGraphicFramePr>
        <p:xfrm>
          <a:off x="574823" y="3978041"/>
          <a:ext cx="9788375" cy="665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8" name="CaixaDeTexto 27"/>
          <p:cNvSpPr txBox="1"/>
          <p:nvPr/>
        </p:nvSpPr>
        <p:spPr>
          <a:xfrm>
            <a:off x="902986" y="4193570"/>
            <a:ext cx="1299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SUGESTÃO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Imagem 28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574075" y="4174904"/>
            <a:ext cx="329659" cy="288000"/>
          </a:xfrm>
          <a:prstGeom prst="rect">
            <a:avLst/>
          </a:prstGeom>
        </p:spPr>
      </p:pic>
      <p:graphicFrame>
        <p:nvGraphicFramePr>
          <p:cNvPr id="30" name="Gráfico 29"/>
          <p:cNvGraphicFramePr/>
          <p:nvPr>
            <p:extLst>
              <p:ext uri="{D42A27DB-BD31-4B8C-83A1-F6EECF244321}">
                <p14:modId xmlns:p14="http://schemas.microsoft.com/office/powerpoint/2010/main" val="1500447751"/>
              </p:ext>
            </p:extLst>
          </p:nvPr>
        </p:nvGraphicFramePr>
        <p:xfrm>
          <a:off x="574075" y="4693236"/>
          <a:ext cx="9788375" cy="665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pic>
        <p:nvPicPr>
          <p:cNvPr id="31" name="Imagem 30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574075" y="4887394"/>
            <a:ext cx="329658" cy="288000"/>
          </a:xfrm>
          <a:prstGeom prst="rect">
            <a:avLst/>
          </a:prstGeom>
        </p:spPr>
      </p:pic>
      <p:sp>
        <p:nvSpPr>
          <p:cNvPr id="32" name="CaixaDeTexto 31"/>
          <p:cNvSpPr txBox="1"/>
          <p:nvPr/>
        </p:nvSpPr>
        <p:spPr>
          <a:xfrm>
            <a:off x="902985" y="4895117"/>
            <a:ext cx="1299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ELOGIOS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3" name="Gráfico 32"/>
          <p:cNvGraphicFramePr/>
          <p:nvPr>
            <p:extLst>
              <p:ext uri="{D42A27DB-BD31-4B8C-83A1-F6EECF244321}">
                <p14:modId xmlns:p14="http://schemas.microsoft.com/office/powerpoint/2010/main" val="3295424670"/>
              </p:ext>
            </p:extLst>
          </p:nvPr>
        </p:nvGraphicFramePr>
        <p:xfrm>
          <a:off x="574075" y="5388426"/>
          <a:ext cx="9788375" cy="665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pic>
        <p:nvPicPr>
          <p:cNvPr id="34" name="Imagem 33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555245" y="5585674"/>
            <a:ext cx="330410" cy="288000"/>
          </a:xfrm>
          <a:prstGeom prst="rect">
            <a:avLst/>
          </a:prstGeom>
        </p:spPr>
      </p:pic>
      <p:sp>
        <p:nvSpPr>
          <p:cNvPr id="35" name="CaixaDeTexto 34"/>
          <p:cNvSpPr txBox="1"/>
          <p:nvPr/>
        </p:nvSpPr>
        <p:spPr>
          <a:xfrm>
            <a:off x="902985" y="5599101"/>
            <a:ext cx="1299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DIVERSOS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2323246" y="6085634"/>
            <a:ext cx="4961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JAN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957246" y="6085634"/>
            <a:ext cx="4961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FEV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656972" y="6083616"/>
            <a:ext cx="4961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MAR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4354383" y="6083616"/>
            <a:ext cx="4961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ABR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5011018" y="6083616"/>
            <a:ext cx="4961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MAI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5696506" y="6083616"/>
            <a:ext cx="4961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JUN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6381994" y="6083616"/>
            <a:ext cx="4961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JUL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7047162" y="6083616"/>
            <a:ext cx="542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AGO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7738215" y="6083616"/>
            <a:ext cx="542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SET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8408948" y="6083616"/>
            <a:ext cx="542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OUT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9079508" y="6083616"/>
            <a:ext cx="542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NOV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9663033" y="6079998"/>
            <a:ext cx="542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DEZ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Balão de Fala: Retângulo com Cantos Arredondados 47">
            <a:extLst>
              <a:ext uri="{FF2B5EF4-FFF2-40B4-BE49-F238E27FC236}">
                <a16:creationId xmlns:a16="http://schemas.microsoft.com/office/drawing/2014/main" id="{20084129-E6E6-4F5C-A054-585017B60320}"/>
              </a:ext>
            </a:extLst>
          </p:cNvPr>
          <p:cNvSpPr/>
          <p:nvPr/>
        </p:nvSpPr>
        <p:spPr>
          <a:xfrm>
            <a:off x="4222354" y="738106"/>
            <a:ext cx="1231022" cy="612648"/>
          </a:xfrm>
          <a:prstGeom prst="wedgeRoundRectCallout">
            <a:avLst/>
          </a:prstGeom>
          <a:solidFill>
            <a:srgbClr val="00687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B83A9AB1-43B5-45E6-8325-A8005CF890DB}"/>
              </a:ext>
            </a:extLst>
          </p:cNvPr>
          <p:cNvSpPr txBox="1"/>
          <p:nvPr/>
        </p:nvSpPr>
        <p:spPr>
          <a:xfrm>
            <a:off x="4222354" y="782820"/>
            <a:ext cx="1231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INÍCIO DAS ATIVIDADES</a:t>
            </a:r>
            <a:endParaRPr lang="pt-BR" sz="10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289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32"/>
          <p:cNvSpPr/>
          <p:nvPr/>
        </p:nvSpPr>
        <p:spPr>
          <a:xfrm>
            <a:off x="5996025" y="0"/>
            <a:ext cx="5084725" cy="68405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172274536"/>
              </p:ext>
            </p:extLst>
          </p:nvPr>
        </p:nvGraphicFramePr>
        <p:xfrm>
          <a:off x="6365077" y="0"/>
          <a:ext cx="4350548" cy="6840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8" name="Retângulo 57"/>
          <p:cNvSpPr/>
          <p:nvPr/>
        </p:nvSpPr>
        <p:spPr>
          <a:xfrm>
            <a:off x="388005" y="4803871"/>
            <a:ext cx="1620000" cy="1620000"/>
          </a:xfrm>
          <a:prstGeom prst="rect">
            <a:avLst/>
          </a:prstGeom>
          <a:solidFill>
            <a:srgbClr val="BFA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0" name="Retângulo 59"/>
          <p:cNvSpPr/>
          <p:nvPr/>
        </p:nvSpPr>
        <p:spPr>
          <a:xfrm>
            <a:off x="2188012" y="4803871"/>
            <a:ext cx="1620000" cy="1620000"/>
          </a:xfrm>
          <a:prstGeom prst="rect">
            <a:avLst/>
          </a:prstGeom>
          <a:solidFill>
            <a:srgbClr val="CB9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4825" y="0"/>
            <a:ext cx="3233187" cy="1379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NÚMEROS POR REGIÃO E ESTADO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2013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ângulo 41"/>
          <p:cNvSpPr/>
          <p:nvPr/>
        </p:nvSpPr>
        <p:spPr>
          <a:xfrm>
            <a:off x="388012" y="3006355"/>
            <a:ext cx="1620000" cy="1620000"/>
          </a:xfrm>
          <a:prstGeom prst="rect">
            <a:avLst/>
          </a:prstGeom>
          <a:solidFill>
            <a:srgbClr val="083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388012" y="3460062"/>
            <a:ext cx="1619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SUDESTE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388011" y="3828700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853</a:t>
            </a:r>
            <a:endParaRPr lang="pt-BR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388006" y="5709967"/>
            <a:ext cx="161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69</a:t>
            </a:r>
            <a:endParaRPr lang="pt-B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2188013" y="3006355"/>
            <a:ext cx="1620000" cy="1620000"/>
          </a:xfrm>
          <a:prstGeom prst="rect">
            <a:avLst/>
          </a:prstGeom>
          <a:solidFill>
            <a:srgbClr val="B83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2188020" y="3485823"/>
            <a:ext cx="1619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NORDESTE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2188019" y="3807434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89</a:t>
            </a:r>
            <a:endParaRPr lang="pt-B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Retângulo 60"/>
          <p:cNvSpPr/>
          <p:nvPr/>
        </p:nvSpPr>
        <p:spPr>
          <a:xfrm>
            <a:off x="3988019" y="4803146"/>
            <a:ext cx="1620000" cy="1620000"/>
          </a:xfrm>
          <a:prstGeom prst="rect">
            <a:avLst/>
          </a:prstGeom>
          <a:solidFill>
            <a:srgbClr val="51A3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CF6257"/>
              </a:solidFill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388006" y="5094757"/>
            <a:ext cx="1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CENTRO</a:t>
            </a:r>
          </a:p>
          <a:p>
            <a:pPr algn="ctr"/>
            <a:r>
              <a:rPr lang="pt-BR" sz="2000" b="1" dirty="0">
                <a:solidFill>
                  <a:schemeClr val="bg1"/>
                </a:solidFill>
              </a:rPr>
              <a:t>OESTE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188011" y="5272901"/>
            <a:ext cx="1620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NORTE</a:t>
            </a:r>
            <a:endParaRPr lang="pt-BR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2188011" y="5620967"/>
            <a:ext cx="1620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13</a:t>
            </a:r>
            <a:endParaRPr lang="pt-BR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3988017" y="5242123"/>
            <a:ext cx="1620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SUL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3988018" y="5620967"/>
            <a:ext cx="1620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180</a:t>
            </a:r>
            <a:endParaRPr lang="pt-BR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2AF6A573-B962-4095-84DA-DD8A05A177B1}"/>
              </a:ext>
            </a:extLst>
          </p:cNvPr>
          <p:cNvSpPr/>
          <p:nvPr/>
        </p:nvSpPr>
        <p:spPr>
          <a:xfrm>
            <a:off x="4014266" y="3011043"/>
            <a:ext cx="1548000" cy="1573278"/>
          </a:xfrm>
          <a:prstGeom prst="rect">
            <a:avLst/>
          </a:prstGeom>
          <a:noFill/>
          <a:ln w="5715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CF6257"/>
              </a:solidFill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5BF05708-2744-4BB6-949E-17E6539E3D9C}"/>
              </a:ext>
            </a:extLst>
          </p:cNvPr>
          <p:cNvSpPr txBox="1"/>
          <p:nvPr/>
        </p:nvSpPr>
        <p:spPr>
          <a:xfrm>
            <a:off x="3988007" y="3485823"/>
            <a:ext cx="1597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7F7F7F"/>
                </a:solidFill>
                <a:latin typeface="Century Gothic" panose="020B0502020202020204" pitchFamily="34" charset="0"/>
              </a:rPr>
              <a:t>ND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F4E06E10-BB97-4DE5-A5D5-2F47A20B70A1}"/>
              </a:ext>
            </a:extLst>
          </p:cNvPr>
          <p:cNvSpPr txBox="1"/>
          <p:nvPr/>
        </p:nvSpPr>
        <p:spPr>
          <a:xfrm>
            <a:off x="3999457" y="3829496"/>
            <a:ext cx="1597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rgbClr val="7F7F7F"/>
                </a:solidFill>
                <a:latin typeface="Century Gothic" panose="020B0502020202020204" pitchFamily="34" charset="0"/>
              </a:rPr>
              <a:t>423</a:t>
            </a:r>
            <a:endParaRPr lang="pt-BR" sz="1600" dirty="0">
              <a:solidFill>
                <a:srgbClr val="7F7F7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766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8FCFA35D-4003-459C-BDF5-956872F89011}"/>
              </a:ext>
            </a:extLst>
          </p:cNvPr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BB62019-CA69-4D4B-BD47-36664D3C19FF}"/>
              </a:ext>
            </a:extLst>
          </p:cNvPr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A73F455F-1C35-4ADA-8399-F4B4A9581B6E}"/>
              </a:ext>
            </a:extLst>
          </p:cNvPr>
          <p:cNvSpPr txBox="1"/>
          <p:nvPr/>
        </p:nvSpPr>
        <p:spPr>
          <a:xfrm>
            <a:off x="574825" y="0"/>
            <a:ext cx="5757149" cy="926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VARIAÇÃO ANUAL DE DEMANDAS</a:t>
            </a:r>
          </a:p>
          <a:p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2013</a:t>
            </a:r>
            <a:endParaRPr lang="pt-BR" sz="12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FEA176DD-3314-4BEE-9464-34CA755CC3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5729842"/>
              </p:ext>
            </p:extLst>
          </p:nvPr>
        </p:nvGraphicFramePr>
        <p:xfrm>
          <a:off x="1126435" y="1126434"/>
          <a:ext cx="9281619" cy="5393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6925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tângulo 47">
            <a:extLst>
              <a:ext uri="{FF2B5EF4-FFF2-40B4-BE49-F238E27FC236}">
                <a16:creationId xmlns:a16="http://schemas.microsoft.com/office/drawing/2014/main" id="{1F60656C-9893-4133-817E-A0A4F7F1A307}"/>
              </a:ext>
            </a:extLst>
          </p:cNvPr>
          <p:cNvSpPr/>
          <p:nvPr/>
        </p:nvSpPr>
        <p:spPr>
          <a:xfrm>
            <a:off x="0" y="0"/>
            <a:ext cx="11080750" cy="15702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E0C7CAE-D29D-4DB5-9DEC-BA1299B1FBC2}"/>
              </a:ext>
            </a:extLst>
          </p:cNvPr>
          <p:cNvSpPr txBox="1"/>
          <p:nvPr/>
        </p:nvSpPr>
        <p:spPr>
          <a:xfrm>
            <a:off x="5076632" y="409770"/>
            <a:ext cx="5097696" cy="1049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r"/>
            <a:r>
              <a:rPr lang="pt-BR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PERFIL DA OUVIDORIA</a:t>
            </a:r>
          </a:p>
          <a:p>
            <a:pPr algn="r"/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no ano de 2013</a:t>
            </a:r>
            <a:endParaRPr lang="pt-BR" sz="1600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4B4C64F6-2309-43C0-BFF3-275AF8E554FA}"/>
              </a:ext>
            </a:extLst>
          </p:cNvPr>
          <p:cNvSpPr/>
          <p:nvPr/>
        </p:nvSpPr>
        <p:spPr>
          <a:xfrm>
            <a:off x="383306" y="2969395"/>
            <a:ext cx="2159991" cy="720000"/>
          </a:xfrm>
          <a:prstGeom prst="roundRect">
            <a:avLst/>
          </a:prstGeom>
          <a:noFill/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3C222ABD-6279-469D-BBF2-E56DCB1EBAC8}"/>
              </a:ext>
            </a:extLst>
          </p:cNvPr>
          <p:cNvSpPr/>
          <p:nvPr/>
        </p:nvSpPr>
        <p:spPr>
          <a:xfrm>
            <a:off x="388167" y="4726764"/>
            <a:ext cx="2160000" cy="720000"/>
          </a:xfrm>
          <a:prstGeom prst="roundRect">
            <a:avLst/>
          </a:prstGeom>
          <a:solidFill>
            <a:srgbClr val="006871"/>
          </a:solidFill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85F06FD4-8B5A-4AA0-AF10-6CB2D8C9627D}"/>
              </a:ext>
            </a:extLst>
          </p:cNvPr>
          <p:cNvSpPr/>
          <p:nvPr/>
        </p:nvSpPr>
        <p:spPr>
          <a:xfrm>
            <a:off x="2673419" y="4724777"/>
            <a:ext cx="2197494" cy="721987"/>
          </a:xfrm>
          <a:prstGeom prst="roundRect">
            <a:avLst/>
          </a:prstGeom>
          <a:noFill/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C790294-04DB-4603-8689-6B166AEEF9ED}"/>
              </a:ext>
            </a:extLst>
          </p:cNvPr>
          <p:cNvSpPr txBox="1"/>
          <p:nvPr/>
        </p:nvSpPr>
        <p:spPr>
          <a:xfrm>
            <a:off x="470024" y="4794558"/>
            <a:ext cx="1537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ouvidor geral</a:t>
            </a:r>
          </a:p>
          <a:p>
            <a:r>
              <a:rPr lang="pt-BR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JOSÉ TIBIRIÇA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795B8C58-E9E1-4DB7-B7FF-4824D6065744}"/>
              </a:ext>
            </a:extLst>
          </p:cNvPr>
          <p:cNvSpPr txBox="1"/>
          <p:nvPr/>
        </p:nvSpPr>
        <p:spPr>
          <a:xfrm>
            <a:off x="470024" y="3070684"/>
            <a:ext cx="1996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CAU NACIONAL</a:t>
            </a:r>
          </a:p>
          <a:p>
            <a:r>
              <a:rPr lang="pt-BR" sz="1400" dirty="0">
                <a:solidFill>
                  <a:srgbClr val="006871"/>
                </a:solidFill>
                <a:latin typeface="Century Gothic" panose="020B0502020202020204" pitchFamily="34" charset="0"/>
              </a:rPr>
              <a:t>61,4% ANÔNIMOS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17061B2-3D0B-4B25-A913-9CBBD98E5A06}"/>
              </a:ext>
            </a:extLst>
          </p:cNvPr>
          <p:cNvSpPr txBox="1"/>
          <p:nvPr/>
        </p:nvSpPr>
        <p:spPr>
          <a:xfrm>
            <a:off x="2811755" y="4807975"/>
            <a:ext cx="20008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006871"/>
                </a:solidFill>
                <a:latin typeface="Century Gothic" panose="020B0502020202020204" pitchFamily="34" charset="0"/>
              </a:rPr>
              <a:t>Equipe </a:t>
            </a:r>
            <a:r>
              <a:rPr lang="pt-BR" sz="14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CAU/BR</a:t>
            </a:r>
          </a:p>
          <a:p>
            <a:r>
              <a:rPr lang="pt-BR" sz="16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AVANTUIR</a:t>
            </a:r>
          </a:p>
        </p:txBody>
      </p:sp>
      <p:sp>
        <p:nvSpPr>
          <p:cNvPr id="19" name="Retângulo: Cantos Arredondados 18">
            <a:extLst>
              <a:ext uri="{FF2B5EF4-FFF2-40B4-BE49-F238E27FC236}">
                <a16:creationId xmlns:a16="http://schemas.microsoft.com/office/drawing/2014/main" id="{65E2096D-768E-43CF-B78E-50EED1B3989C}"/>
              </a:ext>
            </a:extLst>
          </p:cNvPr>
          <p:cNvSpPr/>
          <p:nvPr/>
        </p:nvSpPr>
        <p:spPr>
          <a:xfrm>
            <a:off x="7278625" y="5606289"/>
            <a:ext cx="2159991" cy="720000"/>
          </a:xfrm>
          <a:prstGeom prst="roundRect">
            <a:avLst/>
          </a:prstGeom>
          <a:noFill/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1" name="Retângulo: Cantos Arredondados 30">
            <a:extLst>
              <a:ext uri="{FF2B5EF4-FFF2-40B4-BE49-F238E27FC236}">
                <a16:creationId xmlns:a16="http://schemas.microsoft.com/office/drawing/2014/main" id="{E4AC3CA2-673E-487B-97E6-5FC24D455119}"/>
              </a:ext>
            </a:extLst>
          </p:cNvPr>
          <p:cNvSpPr/>
          <p:nvPr/>
        </p:nvSpPr>
        <p:spPr>
          <a:xfrm>
            <a:off x="388167" y="5613872"/>
            <a:ext cx="2159991" cy="720000"/>
          </a:xfrm>
          <a:prstGeom prst="roundRect">
            <a:avLst/>
          </a:prstGeom>
          <a:noFill/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</a:t>
            </a:r>
          </a:p>
        </p:txBody>
      </p:sp>
      <p:sp>
        <p:nvSpPr>
          <p:cNvPr id="32" name="Retângulo: Cantos Arredondados 31">
            <a:extLst>
              <a:ext uri="{FF2B5EF4-FFF2-40B4-BE49-F238E27FC236}">
                <a16:creationId xmlns:a16="http://schemas.microsoft.com/office/drawing/2014/main" id="{BBDCA08F-0789-4ECE-BCBF-772F90EF1AA1}"/>
              </a:ext>
            </a:extLst>
          </p:cNvPr>
          <p:cNvSpPr/>
          <p:nvPr/>
        </p:nvSpPr>
        <p:spPr>
          <a:xfrm>
            <a:off x="2691473" y="5606289"/>
            <a:ext cx="2159991" cy="720000"/>
          </a:xfrm>
          <a:prstGeom prst="roundRect">
            <a:avLst/>
          </a:prstGeom>
          <a:noFill/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</a:t>
            </a:r>
          </a:p>
        </p:txBody>
      </p: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A4E49907-6651-4BD2-AE01-0E3C5FCA2861}"/>
              </a:ext>
            </a:extLst>
          </p:cNvPr>
          <p:cNvCxnSpPr/>
          <p:nvPr/>
        </p:nvCxnSpPr>
        <p:spPr>
          <a:xfrm>
            <a:off x="10318949" y="402143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F996C9A7-CED3-4682-9E58-46BCE25FAFD7}"/>
              </a:ext>
            </a:extLst>
          </p:cNvPr>
          <p:cNvSpPr txBox="1"/>
          <p:nvPr/>
        </p:nvSpPr>
        <p:spPr>
          <a:xfrm>
            <a:off x="470024" y="5720955"/>
            <a:ext cx="1986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CAU/MG</a:t>
            </a:r>
          </a:p>
          <a:p>
            <a:r>
              <a:rPr lang="pt-BR" sz="1400" dirty="0">
                <a:solidFill>
                  <a:srgbClr val="006871"/>
                </a:solidFill>
                <a:latin typeface="Century Gothic" panose="020B0502020202020204" pitchFamily="34" charset="0"/>
              </a:rPr>
              <a:t>Rita Lopes</a:t>
            </a:r>
            <a:endParaRPr lang="pt-BR" sz="1600" dirty="0">
              <a:solidFill>
                <a:srgbClr val="00687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Retângulo: Cantos Arredondados 45">
            <a:extLst>
              <a:ext uri="{FF2B5EF4-FFF2-40B4-BE49-F238E27FC236}">
                <a16:creationId xmlns:a16="http://schemas.microsoft.com/office/drawing/2014/main" id="{482BBD9F-5B00-4231-BF42-099B0ED1A3E3}"/>
              </a:ext>
            </a:extLst>
          </p:cNvPr>
          <p:cNvSpPr/>
          <p:nvPr/>
        </p:nvSpPr>
        <p:spPr>
          <a:xfrm>
            <a:off x="4994775" y="5611475"/>
            <a:ext cx="2159991" cy="720395"/>
          </a:xfrm>
          <a:prstGeom prst="roundRect">
            <a:avLst/>
          </a:prstGeom>
          <a:noFill/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54B70020-50C9-45DD-B63F-E30985851596}"/>
              </a:ext>
            </a:extLst>
          </p:cNvPr>
          <p:cNvSpPr txBox="1"/>
          <p:nvPr/>
        </p:nvSpPr>
        <p:spPr>
          <a:xfrm>
            <a:off x="2811756" y="5704679"/>
            <a:ext cx="1996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CAU/MS</a:t>
            </a:r>
          </a:p>
          <a:p>
            <a:r>
              <a:rPr lang="pt-BR" sz="1400" dirty="0">
                <a:solidFill>
                  <a:srgbClr val="006871"/>
                </a:solidFill>
                <a:latin typeface="Century Gothic" panose="020B0502020202020204" pitchFamily="34" charset="0"/>
              </a:rPr>
              <a:t>Eduardo Costa</a:t>
            </a:r>
            <a:endParaRPr lang="pt-BR" sz="1600" dirty="0">
              <a:solidFill>
                <a:srgbClr val="00687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6F6B724A-1B7C-4B84-98BD-34922E2AF93B}"/>
              </a:ext>
            </a:extLst>
          </p:cNvPr>
          <p:cNvSpPr txBox="1"/>
          <p:nvPr/>
        </p:nvSpPr>
        <p:spPr>
          <a:xfrm>
            <a:off x="5076632" y="5720955"/>
            <a:ext cx="1996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CAU/PR</a:t>
            </a:r>
          </a:p>
          <a:p>
            <a:r>
              <a:rPr lang="pt-BR" sz="1400" dirty="0">
                <a:solidFill>
                  <a:srgbClr val="006871"/>
                </a:solidFill>
                <a:latin typeface="Century Gothic" panose="020B0502020202020204" pitchFamily="34" charset="0"/>
              </a:rPr>
              <a:t>Antonio Carlos</a:t>
            </a:r>
            <a:endParaRPr lang="pt-BR" sz="1600" dirty="0">
              <a:solidFill>
                <a:srgbClr val="00687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BB547605-6C98-40A7-A083-7AD1036675CF}"/>
              </a:ext>
            </a:extLst>
          </p:cNvPr>
          <p:cNvSpPr txBox="1"/>
          <p:nvPr/>
        </p:nvSpPr>
        <p:spPr>
          <a:xfrm>
            <a:off x="7360482" y="5712262"/>
            <a:ext cx="1996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CAU/SC</a:t>
            </a:r>
          </a:p>
          <a:p>
            <a:r>
              <a:rPr lang="pt-BR" sz="1400" dirty="0">
                <a:solidFill>
                  <a:srgbClr val="006871"/>
                </a:solidFill>
                <a:latin typeface="Century Gothic" panose="020B0502020202020204" pitchFamily="34" charset="0"/>
              </a:rPr>
              <a:t>João </a:t>
            </a:r>
            <a:r>
              <a:rPr lang="pt-BR" sz="1400" dirty="0" err="1">
                <a:solidFill>
                  <a:srgbClr val="006871"/>
                </a:solidFill>
                <a:latin typeface="Century Gothic" panose="020B0502020202020204" pitchFamily="34" charset="0"/>
              </a:rPr>
              <a:t>Bohn</a:t>
            </a:r>
            <a:endParaRPr lang="pt-BR" sz="1600" dirty="0">
              <a:solidFill>
                <a:srgbClr val="006871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Retângulo: Cantos Arredondados 39">
            <a:extLst>
              <a:ext uri="{FF2B5EF4-FFF2-40B4-BE49-F238E27FC236}">
                <a16:creationId xmlns:a16="http://schemas.microsoft.com/office/drawing/2014/main" id="{597E0654-8D6C-4244-8EB3-E3BDF5ECECEE}"/>
              </a:ext>
            </a:extLst>
          </p:cNvPr>
          <p:cNvSpPr/>
          <p:nvPr/>
        </p:nvSpPr>
        <p:spPr>
          <a:xfrm>
            <a:off x="4994775" y="4724777"/>
            <a:ext cx="2159991" cy="720395"/>
          </a:xfrm>
          <a:prstGeom prst="roundRect">
            <a:avLst/>
          </a:prstGeom>
          <a:noFill/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F6D3698C-3D9D-47EA-BC17-74650E941D10}"/>
              </a:ext>
            </a:extLst>
          </p:cNvPr>
          <p:cNvSpPr txBox="1"/>
          <p:nvPr/>
        </p:nvSpPr>
        <p:spPr>
          <a:xfrm>
            <a:off x="5076632" y="4834257"/>
            <a:ext cx="1996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CAU/RJ</a:t>
            </a:r>
          </a:p>
          <a:p>
            <a:r>
              <a:rPr lang="pt-BR" sz="1400" dirty="0">
                <a:solidFill>
                  <a:srgbClr val="006871"/>
                </a:solidFill>
                <a:latin typeface="Century Gothic" panose="020B0502020202020204" pitchFamily="34" charset="0"/>
              </a:rPr>
              <a:t>Andrea Chames</a:t>
            </a:r>
            <a:endParaRPr lang="pt-BR" sz="1600" dirty="0">
              <a:solidFill>
                <a:srgbClr val="00687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tângulo: Cantos Arredondados 21">
            <a:extLst>
              <a:ext uri="{FF2B5EF4-FFF2-40B4-BE49-F238E27FC236}">
                <a16:creationId xmlns:a16="http://schemas.microsoft.com/office/drawing/2014/main" id="{58864546-D9FD-4E58-97C7-48CE3739E628}"/>
              </a:ext>
            </a:extLst>
          </p:cNvPr>
          <p:cNvSpPr/>
          <p:nvPr/>
        </p:nvSpPr>
        <p:spPr>
          <a:xfrm>
            <a:off x="388167" y="3847086"/>
            <a:ext cx="4463293" cy="721987"/>
          </a:xfrm>
          <a:prstGeom prst="roundRect">
            <a:avLst/>
          </a:prstGeom>
          <a:noFill/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6C13B81E-E461-410E-A088-AEFEA276ACFC}"/>
              </a:ext>
            </a:extLst>
          </p:cNvPr>
          <p:cNvSpPr txBox="1"/>
          <p:nvPr/>
        </p:nvSpPr>
        <p:spPr>
          <a:xfrm>
            <a:off x="470024" y="3926727"/>
            <a:ext cx="43814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Carta do Ouvidor – enviado em </a:t>
            </a:r>
            <a:r>
              <a:rPr lang="pt-BR" sz="1600" b="1" dirty="0" err="1">
                <a:solidFill>
                  <a:srgbClr val="006871"/>
                </a:solidFill>
                <a:latin typeface="Century Gothic" panose="020B0502020202020204" pitchFamily="34" charset="0"/>
              </a:rPr>
              <a:t>nov</a:t>
            </a:r>
            <a:r>
              <a:rPr lang="pt-BR" sz="16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/2013</a:t>
            </a:r>
          </a:p>
          <a:p>
            <a:r>
              <a:rPr lang="pt-BR" sz="1200" dirty="0">
                <a:solidFill>
                  <a:srgbClr val="006871"/>
                </a:solidFill>
                <a:latin typeface="Century Gothic" panose="020B0502020202020204" pitchFamily="34" charset="0"/>
              </a:rPr>
              <a:t>http://www.caubr.gov.br/cauinforma/ouvidoria/01/</a:t>
            </a:r>
          </a:p>
          <a:p>
            <a:endParaRPr lang="pt-BR" sz="1400" b="1" dirty="0">
              <a:solidFill>
                <a:srgbClr val="00687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084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tângulo 33">
            <a:extLst>
              <a:ext uri="{FF2B5EF4-FFF2-40B4-BE49-F238E27FC236}">
                <a16:creationId xmlns:a16="http://schemas.microsoft.com/office/drawing/2014/main" id="{D6C40CC5-3BCF-4685-85BA-075858C9465E}"/>
              </a:ext>
            </a:extLst>
          </p:cNvPr>
          <p:cNvSpPr/>
          <p:nvPr/>
        </p:nvSpPr>
        <p:spPr>
          <a:xfrm>
            <a:off x="6818983" y="0"/>
            <a:ext cx="4261767" cy="6844683"/>
          </a:xfrm>
          <a:prstGeom prst="rect">
            <a:avLst/>
          </a:prstGeom>
          <a:solidFill>
            <a:srgbClr val="006871"/>
          </a:solidFill>
          <a:ln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>
              <a:solidFill>
                <a:srgbClr val="006871"/>
              </a:solidFill>
            </a:endParaRP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94DB3092-E7CD-4B45-A463-E66AC6FC2ECD}"/>
              </a:ext>
            </a:extLst>
          </p:cNvPr>
          <p:cNvSpPr txBox="1">
            <a:spLocks/>
          </p:cNvSpPr>
          <p:nvPr/>
        </p:nvSpPr>
        <p:spPr>
          <a:xfrm>
            <a:off x="6620423" y="409770"/>
            <a:ext cx="3835927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pt-BR" sz="8000" b="1" dirty="0">
                <a:solidFill>
                  <a:srgbClr val="00687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</p:txBody>
      </p:sp>
      <p:sp>
        <p:nvSpPr>
          <p:cNvPr id="28" name="Título 1">
            <a:extLst>
              <a:ext uri="{FF2B5EF4-FFF2-40B4-BE49-F238E27FC236}">
                <a16:creationId xmlns:a16="http://schemas.microsoft.com/office/drawing/2014/main" id="{215BE36D-C896-4254-9FF5-FE00CA088405}"/>
              </a:ext>
            </a:extLst>
          </p:cNvPr>
          <p:cNvSpPr txBox="1">
            <a:spLocks/>
          </p:cNvSpPr>
          <p:nvPr/>
        </p:nvSpPr>
        <p:spPr>
          <a:xfrm>
            <a:off x="7245912" y="409771"/>
            <a:ext cx="3407910" cy="1128034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</a:t>
            </a:r>
          </a:p>
          <a:p>
            <a:pPr algn="l"/>
            <a:r>
              <a:rPr lang="pt-BR" sz="255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QUESTIONADOS</a:t>
            </a:r>
            <a:r>
              <a:rPr lang="pt-BR" sz="255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AF1F580-A63D-4A57-B5CB-82BA0573F127}"/>
              </a:ext>
            </a:extLst>
          </p:cNvPr>
          <p:cNvSpPr txBox="1"/>
          <p:nvPr/>
        </p:nvSpPr>
        <p:spPr>
          <a:xfrm>
            <a:off x="7245911" y="1748820"/>
            <a:ext cx="340791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PT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Primeiros passos para o registro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PT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Migração para o sistema CAU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PT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RRT Derivado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PT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Ações efetivas sobre o cumprimento do Salario Mínimo Profissional;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Os Órgãos Públicos</a:t>
            </a:r>
            <a:r>
              <a:rPr lang="pt-PT" sz="145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pt-PT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não aceitam os documentos emitidos pelo CAU;</a:t>
            </a:r>
            <a:endParaRPr lang="pt-BR" sz="145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Carteira profissional não chegou;</a:t>
            </a:r>
            <a:endParaRPr lang="pt-BR" sz="145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Desconto “direito adquirido” da anuidade no CREA;</a:t>
            </a:r>
            <a:endParaRPr lang="pt-BR" sz="145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Não posso escolher o dia do pagamento dos boletos gerados;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Processo de ressarcimento não foi concluído.</a:t>
            </a:r>
            <a:endParaRPr lang="pt-BR" dirty="0"/>
          </a:p>
        </p:txBody>
      </p:sp>
      <p:sp>
        <p:nvSpPr>
          <p:cNvPr id="10" name="CaixaDeTexto 4">
            <a:extLst>
              <a:ext uri="{FF2B5EF4-FFF2-40B4-BE49-F238E27FC236}">
                <a16:creationId xmlns:a16="http://schemas.microsoft.com/office/drawing/2014/main" id="{0B00872E-5020-49E7-97A9-5A150CD95D64}"/>
              </a:ext>
            </a:extLst>
          </p:cNvPr>
          <p:cNvSpPr txBox="1"/>
          <p:nvPr/>
        </p:nvSpPr>
        <p:spPr>
          <a:xfrm>
            <a:off x="624399" y="1369463"/>
            <a:ext cx="58891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0088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0176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90264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20352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50440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80528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10616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40704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just">
              <a:buAutoNum type="arabicPeriod"/>
            </a:pPr>
            <a:r>
              <a:rPr lang="pt-BR" sz="12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Colaboração na Montagem Senso dos Arquitetos de 2012</a:t>
            </a:r>
          </a:p>
          <a:p>
            <a:pPr marL="228600" indent="-228600" algn="just">
              <a:buAutoNum type="arabicPeriod"/>
            </a:pPr>
            <a:endParaRPr lang="pt-BR" sz="1200" b="1" dirty="0">
              <a:solidFill>
                <a:srgbClr val="006871"/>
              </a:solidFill>
              <a:latin typeface="Century Gothic" panose="020B0502020202020204" pitchFamily="34" charset="0"/>
            </a:endParaRPr>
          </a:p>
          <a:p>
            <a:pPr marL="228600" indent="-228600" algn="just">
              <a:buAutoNum type="arabicPeriod"/>
            </a:pPr>
            <a:r>
              <a:rPr lang="pt-BR" sz="12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 Projeto Piloto da Ouvidoria do CAU; </a:t>
            </a:r>
          </a:p>
          <a:p>
            <a:pPr marL="658688" lvl="1" indent="-228600" algn="just">
              <a:buFont typeface="Arial" panose="020B0604020202020204" pitchFamily="34" charset="0"/>
              <a:buChar char="•"/>
            </a:pPr>
            <a:r>
              <a:rPr lang="pt-BR" sz="1200" dirty="0">
                <a:latin typeface="Century Gothic" panose="020B0502020202020204" pitchFamily="34" charset="0"/>
              </a:rPr>
              <a:t>Modelo De Ouvidoria Replicável;</a:t>
            </a:r>
          </a:p>
          <a:p>
            <a:pPr marL="658688" lvl="1" indent="-228600" algn="just">
              <a:buFont typeface="Arial" panose="020B0604020202020204" pitchFamily="34" charset="0"/>
              <a:buChar char="•"/>
            </a:pPr>
            <a:r>
              <a:rPr lang="pt-BR" sz="1200" dirty="0">
                <a:latin typeface="Century Gothic" panose="020B0502020202020204" pitchFamily="34" charset="0"/>
              </a:rPr>
              <a:t>Cartilhas CAU – Pra Que? Como? Por Quê?;</a:t>
            </a:r>
          </a:p>
          <a:p>
            <a:pPr marL="658688" lvl="1" indent="-228600" algn="just">
              <a:buFont typeface="Arial" panose="020B0604020202020204" pitchFamily="34" charset="0"/>
              <a:buChar char="•"/>
            </a:pPr>
            <a:r>
              <a:rPr lang="pt-BR" sz="1200" dirty="0">
                <a:latin typeface="Century Gothic" panose="020B0502020202020204" pitchFamily="34" charset="0"/>
              </a:rPr>
              <a:t>Debates Com CAU/SP;</a:t>
            </a:r>
          </a:p>
          <a:p>
            <a:pPr lvl="1" algn="just"/>
            <a:endParaRPr lang="pt-BR" sz="1200" b="1" dirty="0">
              <a:solidFill>
                <a:srgbClr val="00687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2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3. Coleta de dados biométricos: </a:t>
            </a:r>
            <a:r>
              <a:rPr lang="pt-BR" sz="1200" dirty="0">
                <a:latin typeface="Century Gothic" panose="020B0502020202020204" pitchFamily="34" charset="0"/>
              </a:rPr>
              <a:t>Trabalhos De Correspondência Amigável; Identificação De Problemas Na Emissão; Participação do Ouvidor Geral nos trabalhos iniciais acerca dos procedimentos de coleta</a:t>
            </a:r>
          </a:p>
          <a:p>
            <a:pPr algn="just"/>
            <a:endParaRPr lang="pt-BR" sz="1200" b="1" dirty="0">
              <a:solidFill>
                <a:srgbClr val="00687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2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4. Carteiras Profissionais: </a:t>
            </a:r>
            <a:r>
              <a:rPr lang="pt-BR" sz="1200" dirty="0">
                <a:latin typeface="Century Gothic" panose="020B0502020202020204" pitchFamily="34" charset="0"/>
              </a:rPr>
              <a:t>Proposta de fluxo de correção e controle;</a:t>
            </a:r>
          </a:p>
          <a:p>
            <a:pPr algn="just"/>
            <a:endParaRPr lang="pt-BR" sz="1200" b="1" dirty="0">
              <a:solidFill>
                <a:srgbClr val="00687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2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5. Canal da Ouvidoria: </a:t>
            </a:r>
            <a:r>
              <a:rPr lang="pt-BR" sz="1200" dirty="0">
                <a:latin typeface="Century Gothic" panose="020B0502020202020204" pitchFamily="34" charset="0"/>
              </a:rPr>
              <a:t>Desenvolvimento da plataforma da Ouvidoria, Avaliação, Teste, Implantação do Sistema, Operação; Sistema em operação para recebimento de demandas e controle.</a:t>
            </a:r>
            <a:endParaRPr lang="pt-BR" sz="1200" b="1" dirty="0">
              <a:solidFill>
                <a:srgbClr val="006871"/>
              </a:solidFill>
              <a:latin typeface="Century Gothic" panose="020B0502020202020204" pitchFamily="34" charset="0"/>
            </a:endParaRPr>
          </a:p>
          <a:p>
            <a:pPr algn="just"/>
            <a:endParaRPr lang="pt-BR" sz="1200" b="1" dirty="0">
              <a:solidFill>
                <a:srgbClr val="00687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2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6. Estudos iniciais para o Manual de Procedimentos Internos: </a:t>
            </a:r>
            <a:r>
              <a:rPr lang="pt-BR" sz="1200" dirty="0">
                <a:latin typeface="Century Gothic" panose="020B0502020202020204" pitchFamily="34" charset="0"/>
              </a:rPr>
              <a:t>Edição Piloto, Fluxograma Preliminar, Avaliação de Tempos, Atividades.</a:t>
            </a:r>
          </a:p>
          <a:p>
            <a:pPr algn="just"/>
            <a:endParaRPr lang="pt-BR" sz="1200" b="1" dirty="0">
              <a:solidFill>
                <a:srgbClr val="00687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2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7. Estruturação das demandas:</a:t>
            </a:r>
            <a:r>
              <a:rPr lang="pt-BR" sz="1200" dirty="0">
                <a:latin typeface="Century Gothic" panose="020B0502020202020204" pitchFamily="34" charset="0"/>
              </a:rPr>
              <a:t> Classificação, Fluxo de Atendimento, Utilização no Canal. </a:t>
            </a:r>
            <a:endParaRPr lang="pt-BR" sz="1200" b="1" dirty="0">
              <a:solidFill>
                <a:srgbClr val="00687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CaixaDeTexto 28">
            <a:extLst>
              <a:ext uri="{FF2B5EF4-FFF2-40B4-BE49-F238E27FC236}">
                <a16:creationId xmlns:a16="http://schemas.microsoft.com/office/drawing/2014/main" id="{2A00E1E7-817B-493D-A5DA-B98A5706D228}"/>
              </a:ext>
            </a:extLst>
          </p:cNvPr>
          <p:cNvSpPr txBox="1"/>
          <p:nvPr/>
        </p:nvSpPr>
        <p:spPr>
          <a:xfrm>
            <a:off x="574825" y="0"/>
            <a:ext cx="4261761" cy="1049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0088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0176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90264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20352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50440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80528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10616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40704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818" b="1" dirty="0">
              <a:solidFill>
                <a:srgbClr val="006871"/>
              </a:solidFill>
              <a:latin typeface="Century Gothic" panose="020B0502020202020204" pitchFamily="34" charset="0"/>
            </a:endParaRPr>
          </a:p>
          <a:p>
            <a:r>
              <a:rPr lang="pt-BR" sz="16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PRINCIPAIS AÇÕES</a:t>
            </a:r>
          </a:p>
          <a:p>
            <a:r>
              <a:rPr lang="pt-BR" sz="16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DA OUVIDORIA DO CAU</a:t>
            </a:r>
          </a:p>
          <a:p>
            <a:r>
              <a:rPr lang="pt-BR" sz="12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2012 e 2013</a:t>
            </a:r>
            <a:endParaRPr lang="pt-BR" sz="1200" b="1" i="1" dirty="0">
              <a:solidFill>
                <a:srgbClr val="00687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2C7B43A2-7B74-4ABD-B821-3F8011656D24}"/>
              </a:ext>
            </a:extLst>
          </p:cNvPr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006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47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Elipse 10"/>
          <p:cNvSpPr/>
          <p:nvPr/>
        </p:nvSpPr>
        <p:spPr>
          <a:xfrm>
            <a:off x="7363641" y="1662812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1377109" y="1662812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94"/>
          <a:stretch/>
        </p:blipFill>
        <p:spPr>
          <a:xfrm>
            <a:off x="4427048" y="1860812"/>
            <a:ext cx="2226654" cy="1944000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377110" y="1662812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recebidos</a:t>
            </a:r>
            <a:endParaRPr lang="pt-BR" sz="4800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44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1.627</a:t>
            </a:r>
            <a:endParaRPr lang="pt-BR" sz="40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363641" y="1662812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concluídos</a:t>
            </a:r>
            <a:endParaRPr lang="pt-BR" sz="4800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44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1.116</a:t>
            </a:r>
            <a:endParaRPr lang="pt-BR" sz="40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0" y="0"/>
            <a:ext cx="11080750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</a:t>
            </a:r>
            <a:endParaRPr lang="pt-BR" sz="28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51246BBE-C4AE-4ED9-9CE3-803C6DD37BF6}"/>
              </a:ext>
            </a:extLst>
          </p:cNvPr>
          <p:cNvSpPr txBox="1">
            <a:spLocks/>
          </p:cNvSpPr>
          <p:nvPr/>
        </p:nvSpPr>
        <p:spPr>
          <a:xfrm>
            <a:off x="4896706" y="5300796"/>
            <a:ext cx="1287338" cy="29053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6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</a:t>
            </a:r>
            <a:endParaRPr lang="pt-BR" sz="28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E753D3DA-855F-4841-A13B-BC6D4C37AED9}"/>
              </a:ext>
            </a:extLst>
          </p:cNvPr>
          <p:cNvSpPr txBox="1">
            <a:spLocks/>
          </p:cNvSpPr>
          <p:nvPr/>
        </p:nvSpPr>
        <p:spPr>
          <a:xfrm>
            <a:off x="7655143" y="5368467"/>
            <a:ext cx="1756996" cy="244925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6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HOMENS</a:t>
            </a:r>
            <a:endParaRPr lang="pt-BR" sz="28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33461ECE-B980-44DA-941F-3B7BA0540B59}"/>
              </a:ext>
            </a:extLst>
          </p:cNvPr>
          <p:cNvSpPr txBox="1">
            <a:spLocks/>
          </p:cNvSpPr>
          <p:nvPr/>
        </p:nvSpPr>
        <p:spPr>
          <a:xfrm>
            <a:off x="1539953" y="4954065"/>
            <a:ext cx="2014309" cy="63421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16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pt-BR" sz="16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pt-BR" sz="16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6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MULHERES</a:t>
            </a:r>
            <a:endParaRPr lang="pt-BR" sz="28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9" name="Imagem 18" descr="Imagem em preto e branco&#10;&#10;Descrição gerada automaticamente">
            <a:extLst>
              <a:ext uri="{FF2B5EF4-FFF2-40B4-BE49-F238E27FC236}">
                <a16:creationId xmlns:a16="http://schemas.microsoft.com/office/drawing/2014/main" id="{5D450F13-E0C7-4DCC-8B43-F9035B6C66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375" y="4486212"/>
            <a:ext cx="972000" cy="972000"/>
          </a:xfrm>
          <a:prstGeom prst="rect">
            <a:avLst/>
          </a:prstGeom>
        </p:spPr>
      </p:pic>
      <p:sp>
        <p:nvSpPr>
          <p:cNvPr id="22" name="CaixaDeTexto 21">
            <a:extLst>
              <a:ext uri="{FF2B5EF4-FFF2-40B4-BE49-F238E27FC236}">
                <a16:creationId xmlns:a16="http://schemas.microsoft.com/office/drawing/2014/main" id="{EEB16A4D-0AE3-4BDB-8C19-4C82999B8808}"/>
              </a:ext>
            </a:extLst>
          </p:cNvPr>
          <p:cNvSpPr txBox="1"/>
          <p:nvPr/>
        </p:nvSpPr>
        <p:spPr>
          <a:xfrm>
            <a:off x="2128810" y="5545669"/>
            <a:ext cx="836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rgbClr val="006E72"/>
                </a:solidFill>
                <a:latin typeface="Century Gothic" panose="020B0502020202020204" pitchFamily="34" charset="0"/>
              </a:rPr>
              <a:t>353</a:t>
            </a:r>
            <a:endParaRPr lang="pt-BR" dirty="0">
              <a:solidFill>
                <a:srgbClr val="006E72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6F4326B6-0957-4272-B73F-E3A8BD4AA16F}"/>
              </a:ext>
            </a:extLst>
          </p:cNvPr>
          <p:cNvSpPr txBox="1"/>
          <p:nvPr/>
        </p:nvSpPr>
        <p:spPr>
          <a:xfrm>
            <a:off x="5122078" y="5546261"/>
            <a:ext cx="836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rgbClr val="006E72"/>
                </a:solidFill>
                <a:latin typeface="Century Gothic" panose="020B0502020202020204" pitchFamily="34" charset="0"/>
              </a:rPr>
              <a:t>999</a:t>
            </a:r>
            <a:endParaRPr lang="pt-BR" dirty="0">
              <a:solidFill>
                <a:srgbClr val="006E72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17BF781C-D1A4-4156-92ED-902C8DB2D680}"/>
              </a:ext>
            </a:extLst>
          </p:cNvPr>
          <p:cNvSpPr txBox="1"/>
          <p:nvPr/>
        </p:nvSpPr>
        <p:spPr>
          <a:xfrm>
            <a:off x="8115346" y="5545669"/>
            <a:ext cx="836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rgbClr val="006E72"/>
                </a:solidFill>
                <a:latin typeface="Century Gothic" panose="020B0502020202020204" pitchFamily="34" charset="0"/>
              </a:rPr>
              <a:t>275</a:t>
            </a:r>
            <a:endParaRPr lang="pt-BR" dirty="0">
              <a:solidFill>
                <a:srgbClr val="006E7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Imagem 3" descr="Imagem em preto e branco&#10;&#10;Descrição gerada automaticamente">
            <a:extLst>
              <a:ext uri="{FF2B5EF4-FFF2-40B4-BE49-F238E27FC236}">
                <a16:creationId xmlns:a16="http://schemas.microsoft.com/office/drawing/2014/main" id="{D09B7045-EF0F-4E88-BDE8-32233035F4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641" y="4576467"/>
            <a:ext cx="792000" cy="792000"/>
          </a:xfrm>
          <a:prstGeom prst="rect">
            <a:avLst/>
          </a:prstGeom>
        </p:spPr>
      </p:pic>
      <p:pic>
        <p:nvPicPr>
          <p:cNvPr id="13" name="Imagem 12" descr="Imagem em preto e branco&#10;&#10;Descrição gerada automaticamente">
            <a:extLst>
              <a:ext uri="{FF2B5EF4-FFF2-40B4-BE49-F238E27FC236}">
                <a16:creationId xmlns:a16="http://schemas.microsoft.com/office/drawing/2014/main" id="{EFD14FCD-FC9E-4FA7-9BC4-1CE8FAA030D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266" y="4558065"/>
            <a:ext cx="792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46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077878" y="5582093"/>
            <a:ext cx="1804308" cy="6805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2">
            <a:clrChange>
              <a:clrFrom>
                <a:srgbClr val="BFE7EB"/>
              </a:clrFrom>
              <a:clrTo>
                <a:srgbClr val="BFE7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1086266" cy="6845785"/>
          </a:xfrm>
          <a:prstGeom prst="rect">
            <a:avLst/>
          </a:prstGeom>
        </p:spPr>
      </p:pic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2986540181"/>
              </p:ext>
            </p:extLst>
          </p:nvPr>
        </p:nvGraphicFramePr>
        <p:xfrm>
          <a:off x="0" y="795797"/>
          <a:ext cx="11086266" cy="428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2"/>
          <a:stretch/>
        </p:blipFill>
        <p:spPr>
          <a:xfrm>
            <a:off x="4922298" y="2163045"/>
            <a:ext cx="1236144" cy="1080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4826" y="0"/>
            <a:ext cx="2523214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PERCENTUAL TOTAL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2013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4477449" y="5078061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61,4% </a:t>
            </a:r>
          </a:p>
          <a:p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8751942" y="4427598"/>
            <a:ext cx="330410" cy="288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891162" y="4427598"/>
            <a:ext cx="329659" cy="28800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7816790" y="4427598"/>
            <a:ext cx="329658" cy="28800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5938633" y="4463598"/>
            <a:ext cx="291254" cy="25200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4747732" y="4427598"/>
            <a:ext cx="328163" cy="28800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3545811" y="4427598"/>
            <a:ext cx="329658" cy="288000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2370956" y="4427598"/>
            <a:ext cx="331167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20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-6" y="0"/>
            <a:ext cx="2779295" cy="6840538"/>
          </a:xfrm>
          <a:prstGeom prst="rect">
            <a:avLst/>
          </a:prstGeom>
          <a:solidFill>
            <a:srgbClr val="6B42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6102099" y="1855463"/>
            <a:ext cx="1655836" cy="1440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RECLAMAÇÃO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79295" y="0"/>
            <a:ext cx="8301456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2013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5089585" y="4296919"/>
            <a:ext cx="112681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206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12,6%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6102099" y="415228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reclamações a </a:t>
            </a:r>
          </a:p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255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2779290" cy="6840538"/>
          </a:xfrm>
          <a:prstGeom prst="rect">
            <a:avLst/>
          </a:prstGeom>
          <a:solidFill>
            <a:srgbClr val="BFA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88" y="1836986"/>
            <a:ext cx="1498057" cy="1308750"/>
          </a:xfrm>
          <a:prstGeom prst="rect">
            <a:avLst/>
          </a:prstGeom>
        </p:spPr>
      </p:pic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INFORMAÇÃO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020574" y="4293569"/>
            <a:ext cx="1341162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192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6011" y="414893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pedidos de informação</a:t>
            </a:r>
            <a:endParaRPr lang="pt-BR" sz="36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2013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11,8%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281250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435123" y="5847581"/>
            <a:ext cx="1768389" cy="981970"/>
          </a:xfrm>
          <a:prstGeom prst="rect">
            <a:avLst/>
          </a:prstGeom>
          <a:solidFill>
            <a:srgbClr val="BFA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67" y="0"/>
            <a:ext cx="6840550" cy="6865024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51958" cy="6840538"/>
          </a:xfrm>
          <a:prstGeom prst="rect">
            <a:avLst/>
          </a:prstGeom>
          <a:solidFill>
            <a:srgbClr val="BFA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52,6%</a:t>
            </a: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dúvidas sobre a profissão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INFORMAÇÃO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2013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1814974423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57,2% </a:t>
            </a:r>
          </a:p>
          <a:p>
            <a:pPr algn="r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>
            <a:extLst>
              <a:ext uri="{FF2B5EF4-FFF2-40B4-BE49-F238E27FC236}">
                <a16:creationId xmlns:a16="http://schemas.microsoft.com/office/drawing/2014/main" id="{4077F68E-9A13-4AA4-8190-F7E0903429F1}"/>
              </a:ext>
            </a:extLst>
          </p:cNvPr>
          <p:cNvSpPr txBox="1"/>
          <p:nvPr/>
        </p:nvSpPr>
        <p:spPr>
          <a:xfrm>
            <a:off x="7372951" y="2583554"/>
            <a:ext cx="333874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Prazo de análise de RRT e de CAT;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Carteira profissional ; 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Registros PF e PJ.</a:t>
            </a:r>
          </a:p>
        </p:txBody>
      </p:sp>
    </p:spTree>
    <p:extLst>
      <p:ext uri="{BB962C8B-B14F-4D97-AF65-F5344CB8AC3E}">
        <p14:creationId xmlns:p14="http://schemas.microsoft.com/office/powerpoint/2010/main" val="2113368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6184389" y="1701045"/>
            <a:ext cx="1491263" cy="130875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083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106838" y="4304758"/>
            <a:ext cx="1249493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499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0606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a </a:t>
            </a:r>
          </a:p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2013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30,6%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3777866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37433" y="5835466"/>
            <a:ext cx="2298090" cy="838289"/>
          </a:xfrm>
          <a:prstGeom prst="rect">
            <a:avLst/>
          </a:prstGeom>
          <a:solidFill>
            <a:srgbClr val="083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67" y="0"/>
            <a:ext cx="6840550" cy="6865024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61767" cy="6844683"/>
          </a:xfrm>
          <a:prstGeom prst="rect">
            <a:avLst/>
          </a:prstGeom>
          <a:solidFill>
            <a:srgbClr val="083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42,8%</a:t>
            </a: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solicitações de registro profissional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SOLICITAÇÃO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2013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4161193629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65,7%</a:t>
            </a:r>
          </a:p>
          <a:p>
            <a:pPr algn="r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475E976C-486D-45E2-81E5-81EFB979C52F}"/>
              </a:ext>
            </a:extLst>
          </p:cNvPr>
          <p:cNvSpPr txBox="1"/>
          <p:nvPr/>
        </p:nvSpPr>
        <p:spPr>
          <a:xfrm>
            <a:off x="7303786" y="2554428"/>
            <a:ext cx="3407911" cy="259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Registro de estrangeiro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Migração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Novos registros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Acervo técnico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Manter o mesmo número do RRT, após vencido o boleto;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612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B83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DENÚNCIA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141343" y="4304758"/>
            <a:ext cx="1400886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82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456504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 cadastrados</a:t>
            </a:r>
            <a:endParaRPr lang="pt-BR" sz="36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2013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6173708" y="1657254"/>
            <a:ext cx="151261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76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2950</TotalTime>
  <Words>548</Words>
  <Application>Microsoft Office PowerPoint</Application>
  <PresentationFormat>Personalizar</PresentationFormat>
  <Paragraphs>207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4" baseType="lpstr">
      <vt:lpstr>Arial Unicode MS</vt:lpstr>
      <vt:lpstr>Arial</vt:lpstr>
      <vt:lpstr>Calibri</vt:lpstr>
      <vt:lpstr>Calibri Light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Paulo Galdino;Vanessa Oliveira</dc:creator>
  <cp:lastModifiedBy>Vanessa Oliveira</cp:lastModifiedBy>
  <cp:revision>211</cp:revision>
  <cp:lastPrinted>2019-09-30T19:25:44Z</cp:lastPrinted>
  <dcterms:created xsi:type="dcterms:W3CDTF">2019-09-20T19:28:42Z</dcterms:created>
  <dcterms:modified xsi:type="dcterms:W3CDTF">2021-05-13T21:20:08Z</dcterms:modified>
</cp:coreProperties>
</file>